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4" r:id="rId10"/>
    <p:sldId id="267" r:id="rId11"/>
    <p:sldId id="261" r:id="rId12"/>
    <p:sldId id="268" r:id="rId13"/>
    <p:sldId id="269" r:id="rId14"/>
    <p:sldId id="29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92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9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5640-FDF1-4215-A791-646F3E5E2744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A34B-FB56-44C4-8A0B-EAD28E7E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553" y="127281"/>
            <a:ext cx="9932894" cy="2387600"/>
          </a:xfrm>
        </p:spPr>
        <p:txBody>
          <a:bodyPr/>
          <a:lstStyle/>
          <a:p>
            <a:r>
              <a:rPr lang="en-US" b="1" i="1" dirty="0" smtClean="0"/>
              <a:t>HYSTEROSCOPIC MYOMECTOMY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89544"/>
            <a:ext cx="9144000" cy="1655762"/>
          </a:xfrm>
        </p:spPr>
        <p:txBody>
          <a:bodyPr/>
          <a:lstStyle/>
          <a:p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Dr.E.Askary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Assistant professor of OB &amp;GYN</a:t>
            </a:r>
          </a:p>
          <a:p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Shiraz University of Medical Sciences, Shiraz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Iran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Classification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currently two main classifications: the ESGE, described by </a:t>
            </a:r>
            <a:r>
              <a:rPr lang="en-US" dirty="0" err="1" smtClean="0"/>
              <a:t>Wansteker</a:t>
            </a:r>
            <a:r>
              <a:rPr lang="en-US" dirty="0" smtClean="0"/>
              <a:t> et </a:t>
            </a:r>
            <a:r>
              <a:rPr lang="en-US" dirty="0"/>
              <a:t>al. in </a:t>
            </a:r>
            <a:r>
              <a:rPr lang="en-US" dirty="0" smtClean="0"/>
              <a:t>1993, and </a:t>
            </a:r>
            <a:r>
              <a:rPr lang="en-US" dirty="0"/>
              <a:t>the </a:t>
            </a:r>
            <a:r>
              <a:rPr lang="en-US" dirty="0" err="1"/>
              <a:t>Lasmar</a:t>
            </a:r>
            <a:r>
              <a:rPr lang="en-US" dirty="0"/>
              <a:t>—STEP-W, published in </a:t>
            </a:r>
            <a:r>
              <a:rPr lang="en-US" dirty="0" smtClean="0"/>
              <a:t>2005.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87" y="3680851"/>
            <a:ext cx="9991165" cy="23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028700"/>
            <a:ext cx="114490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/>
              <a:t>How to evaluate each parameter of the </a:t>
            </a:r>
            <a:r>
              <a:rPr lang="en-US" sz="4000" b="1" i="1" dirty="0" err="1"/>
              <a:t>Lasmar</a:t>
            </a:r>
            <a:r>
              <a:rPr lang="en-US" sz="4000" b="1" i="1" dirty="0"/>
              <a:t> classification: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Size </a:t>
            </a:r>
            <a:r>
              <a:rPr lang="en-US" b="1" i="1" dirty="0"/>
              <a:t>of the nodule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i="1" dirty="0" smtClean="0"/>
              <a:t>Location.</a:t>
            </a:r>
          </a:p>
          <a:p>
            <a:r>
              <a:rPr lang="en-US" b="1" i="1" dirty="0" smtClean="0"/>
              <a:t>Extension </a:t>
            </a:r>
            <a:r>
              <a:rPr lang="en-US" b="1" i="1" dirty="0"/>
              <a:t>of the </a:t>
            </a:r>
            <a:r>
              <a:rPr lang="en-US" b="1" i="1" dirty="0" err="1"/>
              <a:t>myoma</a:t>
            </a:r>
            <a:r>
              <a:rPr lang="en-US" b="1" i="1" dirty="0"/>
              <a:t> base </a:t>
            </a:r>
            <a:r>
              <a:rPr lang="en-US" dirty="0"/>
              <a:t>in relation to the affected wall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When the </a:t>
            </a:r>
            <a:r>
              <a:rPr lang="en-US" dirty="0" err="1"/>
              <a:t>myoma</a:t>
            </a:r>
            <a:r>
              <a:rPr lang="en-US" dirty="0"/>
              <a:t> base affects </a:t>
            </a:r>
            <a:r>
              <a:rPr lang="en-US" i="1" dirty="0">
                <a:solidFill>
                  <a:srgbClr val="C00000"/>
                </a:solidFill>
              </a:rPr>
              <a:t>1/3 or less of the uterine wall</a:t>
            </a:r>
            <a:r>
              <a:rPr lang="en-US" dirty="0"/>
              <a:t>, it receives a score of 0; when the </a:t>
            </a:r>
            <a:r>
              <a:rPr lang="en-US" dirty="0" smtClean="0"/>
              <a:t>base of </a:t>
            </a:r>
            <a:r>
              <a:rPr lang="en-US" dirty="0"/>
              <a:t>the nodule occupies </a:t>
            </a:r>
            <a:r>
              <a:rPr lang="en-US" dirty="0">
                <a:solidFill>
                  <a:srgbClr val="C00000"/>
                </a:solidFill>
              </a:rPr>
              <a:t>1/3 to 2/3 of the wall</a:t>
            </a:r>
            <a:r>
              <a:rPr lang="en-US" dirty="0"/>
              <a:t>, the score is 1 and, when it affects </a:t>
            </a:r>
            <a:r>
              <a:rPr lang="en-US" dirty="0">
                <a:solidFill>
                  <a:srgbClr val="C00000"/>
                </a:solidFill>
              </a:rPr>
              <a:t>more </a:t>
            </a:r>
            <a:r>
              <a:rPr lang="en-US" dirty="0" smtClean="0">
                <a:solidFill>
                  <a:srgbClr val="C00000"/>
                </a:solidFill>
              </a:rPr>
              <a:t>than 2/3 </a:t>
            </a:r>
            <a:r>
              <a:rPr lang="en-US" dirty="0"/>
              <a:t>of the wall, the score is 2.</a:t>
            </a:r>
          </a:p>
          <a:p>
            <a:r>
              <a:rPr lang="en-US" b="1" i="1" dirty="0" smtClean="0"/>
              <a:t>Uterine wall: </a:t>
            </a:r>
            <a:r>
              <a:rPr lang="en-US" dirty="0" err="1" smtClean="0"/>
              <a:t>Myoma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b="1" i="1" dirty="0"/>
              <a:t>anterior and posterior </a:t>
            </a:r>
            <a:r>
              <a:rPr lang="en-US" dirty="0"/>
              <a:t>wall receives a score of </a:t>
            </a:r>
            <a:r>
              <a:rPr lang="en-US" dirty="0" smtClean="0"/>
              <a:t>0, while </a:t>
            </a:r>
            <a:r>
              <a:rPr lang="en-US" dirty="0"/>
              <a:t>the one located on </a:t>
            </a:r>
            <a:r>
              <a:rPr lang="en-US" b="1" i="1" dirty="0"/>
              <a:t>the lateral wall </a:t>
            </a:r>
            <a:r>
              <a:rPr lang="en-US" dirty="0"/>
              <a:t>scores </a:t>
            </a:r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6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Consideration: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Myoma</a:t>
            </a:r>
            <a:r>
              <a:rPr lang="en-US" b="1" dirty="0"/>
              <a:t> mobilization </a:t>
            </a:r>
            <a:r>
              <a:rPr lang="en-US" dirty="0"/>
              <a:t>is more useful in fibroids </a:t>
            </a:r>
            <a:r>
              <a:rPr lang="en-US" dirty="0">
                <a:solidFill>
                  <a:srgbClr val="C00000"/>
                </a:solidFill>
              </a:rPr>
              <a:t>with greater </a:t>
            </a:r>
            <a:r>
              <a:rPr lang="en-US" dirty="0" smtClean="0">
                <a:solidFill>
                  <a:srgbClr val="C00000"/>
                </a:solidFill>
              </a:rPr>
              <a:t>penetration into </a:t>
            </a:r>
            <a:r>
              <a:rPr lang="en-US" dirty="0">
                <a:solidFill>
                  <a:srgbClr val="C00000"/>
                </a:solidFill>
              </a:rPr>
              <a:t>the myometrium</a:t>
            </a:r>
            <a:r>
              <a:rPr lang="en-US" dirty="0"/>
              <a:t>, while </a:t>
            </a:r>
            <a:r>
              <a:rPr lang="en-US" dirty="0" err="1"/>
              <a:t>morcellation</a:t>
            </a:r>
            <a:r>
              <a:rPr lang="en-US" dirty="0"/>
              <a:t> techniques are favorable in larger fibroids. </a:t>
            </a:r>
            <a:endParaRPr lang="en-US" dirty="0" smtClean="0"/>
          </a:p>
          <a:p>
            <a:r>
              <a:rPr lang="en-US" i="1" dirty="0" err="1" smtClean="0">
                <a:solidFill>
                  <a:srgbClr val="C00000"/>
                </a:solidFill>
              </a:rPr>
              <a:t>Fundic</a:t>
            </a:r>
            <a:r>
              <a:rPr lang="en-US" dirty="0" smtClean="0"/>
              <a:t> and </a:t>
            </a:r>
            <a:r>
              <a:rPr lang="en-US" i="1" dirty="0" err="1">
                <a:solidFill>
                  <a:srgbClr val="C00000"/>
                </a:solidFill>
              </a:rPr>
              <a:t>cornual</a:t>
            </a:r>
            <a:r>
              <a:rPr lang="en-US" dirty="0"/>
              <a:t> fibroids can be challenging regardless of the technique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4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1635"/>
            <a:ext cx="10515600" cy="5195328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Hospital </a:t>
            </a:r>
            <a:r>
              <a:rPr lang="en-US" b="1" i="1" dirty="0" err="1">
                <a:solidFill>
                  <a:srgbClr val="C00000"/>
                </a:solidFill>
              </a:rPr>
              <a:t>hysteroscopic</a:t>
            </a:r>
            <a:r>
              <a:rPr lang="en-US" b="1" i="1" dirty="0">
                <a:solidFill>
                  <a:srgbClr val="C00000"/>
                </a:solidFill>
              </a:rPr>
              <a:t> myomectomy </a:t>
            </a:r>
            <a:r>
              <a:rPr lang="en-US" dirty="0"/>
              <a:t>is a highly complex procedure, being associated with the risks of bleeding, uterine perforation, incomplete surgery, pelvic organ injuries, and </a:t>
            </a:r>
            <a:r>
              <a:rPr lang="en-US" dirty="0" err="1"/>
              <a:t>intravasation</a:t>
            </a:r>
            <a:r>
              <a:rPr lang="en-US" dirty="0"/>
              <a:t>.</a:t>
            </a:r>
          </a:p>
          <a:p>
            <a:r>
              <a:rPr lang="en-US" dirty="0"/>
              <a:t>Anesthesia can be </a:t>
            </a:r>
            <a:r>
              <a:rPr lang="en-US" b="1" i="1" dirty="0"/>
              <a:t>sedation </a:t>
            </a:r>
            <a:r>
              <a:rPr lang="en-US" dirty="0"/>
              <a:t>in myomectomies with shorter operative time and </a:t>
            </a:r>
            <a:r>
              <a:rPr lang="en-US" b="1" i="1" dirty="0"/>
              <a:t>spinal block </a:t>
            </a:r>
            <a:r>
              <a:rPr lang="en-US" dirty="0"/>
              <a:t>in those with a longer time,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greater control of the patient’s level of  divided into </a:t>
            </a:r>
            <a:r>
              <a:rPr lang="en-US" b="1" dirty="0"/>
              <a:t>fibroid </a:t>
            </a:r>
            <a:r>
              <a:rPr lang="en-US" b="1" dirty="0" err="1"/>
              <a:t>enucleation</a:t>
            </a:r>
            <a:r>
              <a:rPr lang="en-US" dirty="0"/>
              <a:t> and </a:t>
            </a:r>
            <a:r>
              <a:rPr lang="en-US" b="1" dirty="0"/>
              <a:t>fragmentation</a:t>
            </a:r>
            <a:r>
              <a:rPr lang="en-US" dirty="0"/>
              <a:t> or </a:t>
            </a:r>
            <a:r>
              <a:rPr lang="en-US" b="1" dirty="0" err="1"/>
              <a:t>myolysis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Using of </a:t>
            </a:r>
            <a:r>
              <a:rPr lang="en-US" sz="3600" b="1" i="1" dirty="0" err="1" smtClean="0"/>
              <a:t>resectoscope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resectoscope</a:t>
            </a:r>
            <a:r>
              <a:rPr lang="en-US" dirty="0"/>
              <a:t>, regardless of the type of energy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 smtClean="0"/>
              <a:t>Planned </a:t>
            </a:r>
            <a:r>
              <a:rPr lang="en-US" dirty="0"/>
              <a:t>loop movements </a:t>
            </a:r>
            <a:r>
              <a:rPr lang="en-US" dirty="0">
                <a:solidFill>
                  <a:srgbClr val="C00000"/>
                </a:solidFill>
              </a:rPr>
              <a:t>always</a:t>
            </a:r>
            <a:r>
              <a:rPr lang="en-US" dirty="0"/>
              <a:t> in the </a:t>
            </a:r>
            <a:r>
              <a:rPr lang="en-US" b="1" i="1" dirty="0"/>
              <a:t>fundus–cervical direction</a:t>
            </a:r>
            <a:r>
              <a:rPr lang="en-US" dirty="0"/>
              <a:t>, with the </a:t>
            </a:r>
            <a:r>
              <a:rPr lang="en-US" dirty="0" smtClean="0"/>
              <a:t>angulation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err="1" smtClean="0"/>
              <a:t>resectoscope</a:t>
            </a:r>
            <a:r>
              <a:rPr lang="en-US" dirty="0" smtClean="0"/>
              <a:t> </a:t>
            </a:r>
            <a:r>
              <a:rPr lang="en-US" dirty="0"/>
              <a:t>axis to define the degree of resection depth.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two </a:t>
            </a:r>
            <a:r>
              <a:rPr lang="en-US" dirty="0" smtClean="0"/>
              <a:t>movements have </a:t>
            </a:r>
            <a:r>
              <a:rPr lang="en-US" dirty="0"/>
              <a:t>to be thought out and prepared </a:t>
            </a:r>
            <a:r>
              <a:rPr lang="en-US" dirty="0">
                <a:solidFill>
                  <a:srgbClr val="C00000"/>
                </a:solidFill>
              </a:rPr>
              <a:t>before activating the energy</a:t>
            </a:r>
            <a:r>
              <a:rPr lang="en-US" dirty="0"/>
              <a:t> so that only the </a:t>
            </a:r>
            <a:r>
              <a:rPr lang="en-US" dirty="0" err="1" smtClean="0"/>
              <a:t>myoma</a:t>
            </a:r>
            <a:r>
              <a:rPr lang="en-US" dirty="0" smtClean="0"/>
              <a:t> is </a:t>
            </a:r>
            <a:r>
              <a:rPr lang="en-US" dirty="0"/>
              <a:t>resected, </a:t>
            </a:r>
            <a:r>
              <a:rPr lang="en-US" b="1" dirty="0"/>
              <a:t>avoiding resection of the myometrium and the risk of perforation</a:t>
            </a:r>
            <a:r>
              <a:rPr lang="en-US" dirty="0"/>
              <a:t>, and so </a:t>
            </a:r>
            <a:r>
              <a:rPr lang="en-US" dirty="0" smtClean="0"/>
              <a:t>that the </a:t>
            </a:r>
            <a:r>
              <a:rPr lang="en-US" dirty="0"/>
              <a:t>penetration of the cut is as </a:t>
            </a:r>
            <a:r>
              <a:rPr lang="en-US" dirty="0" smtClean="0"/>
              <a:t>desired.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317813"/>
            <a:ext cx="10191750" cy="39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Slicing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 of the slicing or slicing technique is the </a:t>
            </a:r>
            <a:r>
              <a:rPr lang="en-US" b="1" dirty="0"/>
              <a:t>partial</a:t>
            </a:r>
            <a:r>
              <a:rPr lang="en-US" dirty="0"/>
              <a:t> and </a:t>
            </a:r>
            <a:r>
              <a:rPr lang="en-US" b="1" dirty="0"/>
              <a:t>progressive </a:t>
            </a:r>
            <a:r>
              <a:rPr lang="en-US" b="1" dirty="0" smtClean="0"/>
              <a:t>removal of </a:t>
            </a:r>
            <a:r>
              <a:rPr lang="en-US" b="1" dirty="0"/>
              <a:t>the </a:t>
            </a:r>
            <a:r>
              <a:rPr lang="en-US" b="1" dirty="0" err="1"/>
              <a:t>myoma</a:t>
            </a:r>
            <a:r>
              <a:rPr lang="en-US" dirty="0"/>
              <a:t>, in fragments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Starting </a:t>
            </a:r>
            <a:r>
              <a:rPr lang="en-US" dirty="0"/>
              <a:t>at its </a:t>
            </a:r>
            <a:r>
              <a:rPr lang="en-US" dirty="0">
                <a:solidFill>
                  <a:srgbClr val="C00000"/>
                </a:solidFill>
              </a:rPr>
              <a:t>surface</a:t>
            </a:r>
            <a:r>
              <a:rPr lang="en-US" dirty="0"/>
              <a:t> and gradually working towards its </a:t>
            </a:r>
            <a:r>
              <a:rPr lang="en-US" dirty="0" smtClean="0"/>
              <a:t>base. Slices </a:t>
            </a:r>
            <a:r>
              <a:rPr lang="en-US" dirty="0"/>
              <a:t>of </a:t>
            </a:r>
            <a:r>
              <a:rPr lang="en-US" dirty="0" err="1"/>
              <a:t>myoma</a:t>
            </a:r>
            <a:r>
              <a:rPr lang="en-US" dirty="0"/>
              <a:t> are removed with the semicircle loop in the mono or bipolar </a:t>
            </a:r>
            <a:r>
              <a:rPr lang="en-US" dirty="0" err="1" smtClean="0"/>
              <a:t>resectoscope</a:t>
            </a:r>
            <a:r>
              <a:rPr lang="en-US" dirty="0" smtClean="0"/>
              <a:t>, moving </a:t>
            </a:r>
            <a:r>
              <a:rPr lang="en-US" dirty="0"/>
              <a:t>it energized, from the fundus to the cervix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 </a:t>
            </a:r>
            <a:r>
              <a:rPr lang="en-US" i="1" dirty="0" err="1">
                <a:solidFill>
                  <a:srgbClr val="C00000"/>
                </a:solidFill>
              </a:rPr>
              <a:t>monopolar</a:t>
            </a:r>
            <a:r>
              <a:rPr lang="en-US" dirty="0"/>
              <a:t> energy, non-electrolytic media are </a:t>
            </a:r>
            <a:r>
              <a:rPr lang="en-US" dirty="0" smtClean="0"/>
              <a:t>used, which </a:t>
            </a:r>
            <a:r>
              <a:rPr lang="en-US" dirty="0"/>
              <a:t>are 1.5% glycine, </a:t>
            </a:r>
            <a:r>
              <a:rPr lang="en-US" dirty="0" err="1"/>
              <a:t>mannitol</a:t>
            </a:r>
            <a:r>
              <a:rPr lang="en-US" dirty="0"/>
              <a:t>, and </a:t>
            </a:r>
            <a:r>
              <a:rPr lang="en-US" dirty="0" err="1"/>
              <a:t>mannitol</a:t>
            </a:r>
            <a:r>
              <a:rPr lang="en-US" dirty="0"/>
              <a:t>/sorbitol, while, with</a:t>
            </a:r>
            <a:r>
              <a:rPr lang="en-US" i="1" dirty="0">
                <a:solidFill>
                  <a:srgbClr val="C00000"/>
                </a:solidFill>
              </a:rPr>
              <a:t> bipolar </a:t>
            </a:r>
            <a:r>
              <a:rPr lang="en-US" dirty="0"/>
              <a:t>energy, </a:t>
            </a:r>
            <a:r>
              <a:rPr lang="en-US" dirty="0" smtClean="0"/>
              <a:t>the electrolytic </a:t>
            </a:r>
            <a:r>
              <a:rPr lang="en-US" dirty="0"/>
              <a:t>media, physiological solute 0.9%, and ringer lactate are used</a:t>
            </a:r>
          </a:p>
        </p:txBody>
      </p:sp>
    </p:spTree>
    <p:extLst>
      <p:ext uri="{BB962C8B-B14F-4D97-AF65-F5344CB8AC3E}">
        <p14:creationId xmlns:p14="http://schemas.microsoft.com/office/powerpoint/2010/main" val="23169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Due to the crowding of </a:t>
            </a:r>
            <a:r>
              <a:rPr lang="en-US" dirty="0" err="1"/>
              <a:t>myoma</a:t>
            </a:r>
            <a:r>
              <a:rPr lang="en-US" dirty="0"/>
              <a:t> fragments in the uterine cavity, it is necessary </a:t>
            </a:r>
            <a:r>
              <a:rPr lang="en-US" i="1" dirty="0" smtClean="0">
                <a:solidFill>
                  <a:srgbClr val="C00000"/>
                </a:solidFill>
              </a:rPr>
              <a:t>to interrupt </a:t>
            </a:r>
            <a:r>
              <a:rPr lang="en-US" i="1" dirty="0">
                <a:solidFill>
                  <a:srgbClr val="C00000"/>
                </a:solidFill>
              </a:rPr>
              <a:t>the procedure with emptying of the cavity</a:t>
            </a:r>
            <a:r>
              <a:rPr lang="en-US" dirty="0"/>
              <a:t>, so that the vision of the cavity and </a:t>
            </a:r>
            <a:r>
              <a:rPr lang="en-US" dirty="0" smtClean="0"/>
              <a:t>the </a:t>
            </a:r>
            <a:r>
              <a:rPr lang="en-US" dirty="0" err="1" smtClean="0"/>
              <a:t>myoma</a:t>
            </a:r>
            <a:r>
              <a:rPr lang="en-US" dirty="0" smtClean="0"/>
              <a:t> </a:t>
            </a:r>
            <a:r>
              <a:rPr lang="en-US" dirty="0"/>
              <a:t>is recovered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regulation of the electrosurgical generator is cut-coagulation and blend </a:t>
            </a:r>
            <a:r>
              <a:rPr lang="en-US" dirty="0" smtClean="0"/>
              <a:t>determined </a:t>
            </a:r>
            <a:r>
              <a:rPr lang="en-US" dirty="0"/>
              <a:t>by the surgeon’s need for each case and according to each generator, varying </a:t>
            </a:r>
            <a:r>
              <a:rPr lang="en-US" i="1" dirty="0" smtClean="0">
                <a:solidFill>
                  <a:srgbClr val="C00000"/>
                </a:solidFill>
              </a:rPr>
              <a:t>cut from </a:t>
            </a:r>
            <a:r>
              <a:rPr lang="en-US" i="1" dirty="0">
                <a:solidFill>
                  <a:srgbClr val="C00000"/>
                </a:solidFill>
              </a:rPr>
              <a:t>60 to 120 W </a:t>
            </a:r>
            <a:r>
              <a:rPr lang="en-US" dirty="0"/>
              <a:t>and </a:t>
            </a:r>
            <a:r>
              <a:rPr lang="en-US" i="1" dirty="0">
                <a:solidFill>
                  <a:srgbClr val="C00000"/>
                </a:solidFill>
              </a:rPr>
              <a:t>coagulation from 40 to 60 W.</a:t>
            </a:r>
          </a:p>
          <a:p>
            <a:endParaRPr lang="en-US" dirty="0" smtClean="0"/>
          </a:p>
          <a:p>
            <a:r>
              <a:rPr lang="en-US" dirty="0" smtClean="0"/>
              <a:t>Remember </a:t>
            </a:r>
            <a:r>
              <a:rPr lang="en-US" dirty="0"/>
              <a:t>that the </a:t>
            </a:r>
            <a:r>
              <a:rPr lang="en-US" b="1" dirty="0"/>
              <a:t>speed of movement </a:t>
            </a:r>
            <a:r>
              <a:rPr lang="en-US" dirty="0"/>
              <a:t>of the loop can also determine the action </a:t>
            </a:r>
            <a:r>
              <a:rPr lang="en-US" dirty="0" smtClean="0"/>
              <a:t>of more </a:t>
            </a:r>
            <a:r>
              <a:rPr lang="en-US" dirty="0"/>
              <a:t>cutting or more coagulation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The </a:t>
            </a:r>
            <a:r>
              <a:rPr lang="en-US" b="1" i="1" dirty="0"/>
              <a:t>faster moving </a:t>
            </a:r>
            <a:r>
              <a:rPr lang="en-US" dirty="0"/>
              <a:t>loop </a:t>
            </a:r>
            <a:r>
              <a:rPr lang="en-US" dirty="0">
                <a:solidFill>
                  <a:srgbClr val="C00000"/>
                </a:solidFill>
              </a:rPr>
              <a:t>cuts more </a:t>
            </a:r>
            <a:r>
              <a:rPr lang="en-US" dirty="0"/>
              <a:t>and coagulates </a:t>
            </a:r>
            <a:r>
              <a:rPr lang="en-US" dirty="0" smtClean="0"/>
              <a:t>less, while </a:t>
            </a:r>
            <a:r>
              <a:rPr lang="en-US" dirty="0"/>
              <a:t>the </a:t>
            </a:r>
            <a:r>
              <a:rPr lang="en-US" b="1" i="1" dirty="0"/>
              <a:t>slower </a:t>
            </a:r>
            <a:r>
              <a:rPr lang="en-US" dirty="0"/>
              <a:t>one </a:t>
            </a:r>
            <a:r>
              <a:rPr lang="en-US" i="1" dirty="0">
                <a:solidFill>
                  <a:srgbClr val="C00000"/>
                </a:solidFill>
              </a:rPr>
              <a:t>coagulates more </a:t>
            </a:r>
            <a:r>
              <a:rPr lang="en-US" dirty="0"/>
              <a:t>than it </a:t>
            </a:r>
            <a:r>
              <a:rPr lang="en-US" dirty="0" smtClean="0"/>
              <a:t>cuts.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err="1"/>
              <a:t>Morcellator</a:t>
            </a:r>
            <a:r>
              <a:rPr lang="en-US" sz="3600" b="1" i="1" dirty="0"/>
              <a:t> Technique (</a:t>
            </a:r>
            <a:r>
              <a:rPr lang="en-US" sz="3600" b="1" i="1" dirty="0" err="1"/>
              <a:t>Hysteroscopic</a:t>
            </a:r>
            <a:r>
              <a:rPr lang="en-US" sz="3600" b="1" i="1" dirty="0"/>
              <a:t> Mechanical Tissue Removal)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3" y="1825625"/>
            <a:ext cx="11335871" cy="481722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Hysteroscopic</a:t>
            </a:r>
            <a:r>
              <a:rPr lang="en-US" dirty="0"/>
              <a:t> Tissue Removal Systems (TRS) </a:t>
            </a:r>
            <a:r>
              <a:rPr lang="en-US" b="1" i="1" dirty="0"/>
              <a:t>perform fragmentation and suction </a:t>
            </a:r>
            <a:r>
              <a:rPr lang="en-US" dirty="0" smtClean="0"/>
              <a:t>of endometrial </a:t>
            </a:r>
            <a:r>
              <a:rPr lang="en-US" dirty="0"/>
              <a:t>pathology, such as polyps and fibroids.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three main brands </a:t>
            </a:r>
            <a:r>
              <a:rPr lang="en-US" dirty="0" smtClean="0"/>
              <a:t>currently available </a:t>
            </a:r>
            <a:r>
              <a:rPr lang="en-US" dirty="0"/>
              <a:t>on the market (e.g., </a:t>
            </a:r>
            <a:r>
              <a:rPr lang="en-US" dirty="0" err="1"/>
              <a:t>Myosure</a:t>
            </a:r>
            <a:r>
              <a:rPr lang="en-US" dirty="0"/>
              <a:t>, </a:t>
            </a:r>
            <a:r>
              <a:rPr lang="en-US" dirty="0" err="1"/>
              <a:t>Truclear</a:t>
            </a:r>
            <a:r>
              <a:rPr lang="en-US" dirty="0"/>
              <a:t>, and </a:t>
            </a:r>
            <a:r>
              <a:rPr lang="en-US" dirty="0" err="1"/>
              <a:t>Symphion</a:t>
            </a:r>
            <a:r>
              <a:rPr lang="en-US" dirty="0"/>
              <a:t>) and they are </a:t>
            </a:r>
            <a:r>
              <a:rPr lang="en-US" i="1" dirty="0">
                <a:solidFill>
                  <a:srgbClr val="C00000"/>
                </a:solidFill>
              </a:rPr>
              <a:t>mainly </a:t>
            </a:r>
            <a:r>
              <a:rPr lang="en-US" i="1" dirty="0" smtClean="0">
                <a:solidFill>
                  <a:srgbClr val="C00000"/>
                </a:solidFill>
              </a:rPr>
              <a:t>used for </a:t>
            </a:r>
            <a:r>
              <a:rPr lang="en-US" i="1" dirty="0">
                <a:solidFill>
                  <a:srgbClr val="C00000"/>
                </a:solidFill>
              </a:rPr>
              <a:t>types 0 and 1 intrauterine </a:t>
            </a:r>
            <a:r>
              <a:rPr lang="en-US" i="1" dirty="0" err="1">
                <a:solidFill>
                  <a:srgbClr val="C00000"/>
                </a:solidFill>
              </a:rPr>
              <a:t>leiomyomas</a:t>
            </a:r>
            <a:r>
              <a:rPr lang="en-US" i="1" dirty="0">
                <a:solidFill>
                  <a:srgbClr val="C00000"/>
                </a:solidFill>
              </a:rPr>
              <a:t>. 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err="1"/>
              <a:t>Hysteroscopic</a:t>
            </a:r>
            <a:r>
              <a:rPr lang="en-US" dirty="0"/>
              <a:t> tissue removal systems introduced an efficient, easy-to-use tool </a:t>
            </a:r>
            <a:r>
              <a:rPr lang="en-US" dirty="0" smtClean="0"/>
              <a:t>for </a:t>
            </a:r>
            <a:r>
              <a:rPr lang="en-US" dirty="0" err="1" smtClean="0"/>
              <a:t>hysteroscopic</a:t>
            </a:r>
            <a:r>
              <a:rPr lang="en-US" dirty="0" smtClean="0"/>
              <a:t> </a:t>
            </a:r>
            <a:r>
              <a:rPr lang="en-US" dirty="0"/>
              <a:t>myomectomy. </a:t>
            </a:r>
            <a:endParaRPr lang="en-US" dirty="0" smtClean="0"/>
          </a:p>
          <a:p>
            <a:r>
              <a:rPr lang="en-US" dirty="0" smtClean="0"/>
              <a:t>Limitations: </a:t>
            </a:r>
            <a:r>
              <a:rPr lang="en-US" dirty="0" smtClean="0">
                <a:solidFill>
                  <a:srgbClr val="C00000"/>
                </a:solidFill>
              </a:rPr>
              <a:t>high </a:t>
            </a:r>
            <a:r>
              <a:rPr lang="en-US" dirty="0">
                <a:solidFill>
                  <a:srgbClr val="C00000"/>
                </a:solidFill>
              </a:rPr>
              <a:t>cost of the </a:t>
            </a:r>
            <a:r>
              <a:rPr lang="en-US" dirty="0" smtClean="0">
                <a:solidFill>
                  <a:srgbClr val="C00000"/>
                </a:solidFill>
              </a:rPr>
              <a:t>disposable </a:t>
            </a:r>
            <a:r>
              <a:rPr lang="en-US" dirty="0">
                <a:solidFill>
                  <a:srgbClr val="C00000"/>
                </a:solidFill>
              </a:rPr>
              <a:t>element</a:t>
            </a:r>
            <a:r>
              <a:rPr lang="en-US" dirty="0"/>
              <a:t>, </a:t>
            </a:r>
            <a:r>
              <a:rPr lang="en-US" dirty="0" smtClean="0"/>
              <a:t>and the </a:t>
            </a:r>
            <a:r>
              <a:rPr lang="en-US" dirty="0">
                <a:solidFill>
                  <a:srgbClr val="C00000"/>
                </a:solidFill>
              </a:rPr>
              <a:t>difficulty resecting fundal fibroids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deep type 2 </a:t>
            </a:r>
            <a:r>
              <a:rPr lang="en-US" dirty="0" smtClean="0">
                <a:solidFill>
                  <a:srgbClr val="C00000"/>
                </a:solidFill>
              </a:rPr>
              <a:t>fibroids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Dense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C00000"/>
                </a:solidFill>
              </a:rPr>
              <a:t>calcified</a:t>
            </a:r>
            <a:r>
              <a:rPr lang="en-US" dirty="0"/>
              <a:t> fibroids can be very challenging to resect with these devices.</a:t>
            </a:r>
          </a:p>
        </p:txBody>
      </p:sp>
    </p:spTree>
    <p:extLst>
      <p:ext uri="{BB962C8B-B14F-4D97-AF65-F5344CB8AC3E}">
        <p14:creationId xmlns:p14="http://schemas.microsoft.com/office/powerpoint/2010/main" val="13390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Indication: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Abnormal </a:t>
            </a:r>
            <a:r>
              <a:rPr lang="en-US" dirty="0"/>
              <a:t>uterine bleeding, </a:t>
            </a:r>
            <a:endParaRPr lang="en-US" dirty="0" smtClean="0"/>
          </a:p>
          <a:p>
            <a:r>
              <a:rPr lang="en-US" dirty="0" smtClean="0"/>
              <a:t>Infertility</a:t>
            </a:r>
            <a:r>
              <a:rPr lang="en-US" dirty="0"/>
              <a:t>, and early pregnancy </a:t>
            </a:r>
            <a:r>
              <a:rPr lang="en-US" dirty="0" smtClean="0"/>
              <a:t>loss</a:t>
            </a:r>
            <a:endParaRPr lang="en-US" dirty="0"/>
          </a:p>
          <a:p>
            <a:r>
              <a:rPr lang="en-US" dirty="0" smtClean="0"/>
              <a:t>Suspected </a:t>
            </a:r>
            <a:r>
              <a:rPr lang="en-US" dirty="0"/>
              <a:t>intra-uterine </a:t>
            </a:r>
            <a:r>
              <a:rPr lang="en-US" dirty="0" smtClean="0"/>
              <a:t>pathology</a:t>
            </a:r>
          </a:p>
          <a:p>
            <a:r>
              <a:rPr lang="en-US" dirty="0" smtClean="0"/>
              <a:t>Dysmenorrhea</a:t>
            </a:r>
            <a:r>
              <a:rPr lang="en-US" dirty="0"/>
              <a:t>,</a:t>
            </a:r>
          </a:p>
          <a:p>
            <a:r>
              <a:rPr lang="en-US" dirty="0"/>
              <a:t>and pelvic </a:t>
            </a:r>
            <a:r>
              <a:rPr lang="en-US" dirty="0" smtClean="0"/>
              <a:t>pain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Scope </a:t>
            </a:r>
            <a:r>
              <a:rPr lang="en-US" dirty="0"/>
              <a:t>diameters,</a:t>
            </a:r>
          </a:p>
          <a:p>
            <a:r>
              <a:rPr lang="en-US" dirty="0" smtClean="0"/>
              <a:t>Fluid </a:t>
            </a:r>
            <a:r>
              <a:rPr lang="en-US" dirty="0"/>
              <a:t>management, </a:t>
            </a:r>
            <a:endParaRPr lang="en-US" dirty="0" smtClean="0"/>
          </a:p>
          <a:p>
            <a:r>
              <a:rPr lang="en-US" dirty="0" smtClean="0"/>
              <a:t>Tissue </a:t>
            </a:r>
            <a:r>
              <a:rPr lang="en-US" dirty="0"/>
              <a:t>removal systems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Electrosurgery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1" y="416859"/>
            <a:ext cx="10260106" cy="58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Laser technique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LASER </a:t>
            </a:r>
            <a:r>
              <a:rPr lang="en-US" dirty="0"/>
              <a:t>will lead to </a:t>
            </a:r>
            <a:r>
              <a:rPr lang="en-US" dirty="0" err="1"/>
              <a:t>myolysis</a:t>
            </a:r>
            <a:r>
              <a:rPr lang="en-US" dirty="0"/>
              <a:t> with </a:t>
            </a:r>
            <a:r>
              <a:rPr lang="en-US" b="1" i="1" dirty="0">
                <a:solidFill>
                  <a:srgbClr val="C00000"/>
                </a:solidFill>
              </a:rPr>
              <a:t>total destruction of the </a:t>
            </a:r>
            <a:r>
              <a:rPr lang="en-US" b="1" i="1" dirty="0" err="1">
                <a:solidFill>
                  <a:srgbClr val="C00000"/>
                </a:solidFill>
              </a:rPr>
              <a:t>myoma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>
                <a:solidFill>
                  <a:srgbClr val="C00000"/>
                </a:solidFill>
              </a:rPr>
              <a:t>late expulsion </a:t>
            </a:r>
            <a:r>
              <a:rPr lang="en-US" dirty="0"/>
              <a:t>of it after volume reduction and ischemia.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it can be </a:t>
            </a:r>
            <a:r>
              <a:rPr lang="en-US" dirty="0" smtClean="0"/>
              <a:t>considered for </a:t>
            </a:r>
            <a:r>
              <a:rPr lang="en-US" dirty="0"/>
              <a:t>nodules with a </a:t>
            </a:r>
            <a:r>
              <a:rPr lang="en-US" i="1" dirty="0">
                <a:solidFill>
                  <a:srgbClr val="C00000"/>
                </a:solidFill>
              </a:rPr>
              <a:t>greater intramural </a:t>
            </a:r>
            <a:r>
              <a:rPr lang="en-US" dirty="0"/>
              <a:t>component, in which surgery with a </a:t>
            </a:r>
            <a:r>
              <a:rPr lang="en-US" b="1" i="1" dirty="0" err="1" smtClean="0"/>
              <a:t>resectoscope</a:t>
            </a:r>
            <a:r>
              <a:rPr lang="en-US" b="1" i="1" dirty="0" smtClean="0"/>
              <a:t> could </a:t>
            </a:r>
            <a:r>
              <a:rPr lang="en-US" b="1" i="1" dirty="0"/>
              <a:t>pose risks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most common type of LASER used in hysteroscopy is the </a:t>
            </a:r>
            <a:r>
              <a:rPr lang="en-US" i="1" dirty="0" smtClean="0">
                <a:solidFill>
                  <a:srgbClr val="C00000"/>
                </a:solidFill>
              </a:rPr>
              <a:t>diode laser </a:t>
            </a:r>
            <a:r>
              <a:rPr lang="en-US" i="1" dirty="0">
                <a:solidFill>
                  <a:srgbClr val="C00000"/>
                </a:solidFill>
              </a:rPr>
              <a:t>device</a:t>
            </a:r>
            <a:r>
              <a:rPr lang="en-US" dirty="0"/>
              <a:t>, with a 5 Fr fiber, capable of mixing two different wavelengths, 980 nm </a:t>
            </a:r>
            <a:r>
              <a:rPr lang="en-US" dirty="0" smtClean="0"/>
              <a:t>and 1470 </a:t>
            </a:r>
            <a:r>
              <a:rPr lang="en-US" dirty="0"/>
              <a:t>nm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980 nm </a:t>
            </a:r>
            <a:r>
              <a:rPr lang="en-US" dirty="0"/>
              <a:t>wavelength is more absorbed by hemoglobin, leading to a </a:t>
            </a:r>
            <a:r>
              <a:rPr lang="en-US" dirty="0" smtClean="0">
                <a:solidFill>
                  <a:srgbClr val="C00000"/>
                </a:solidFill>
              </a:rPr>
              <a:t>higher coagulation </a:t>
            </a:r>
            <a:r>
              <a:rPr lang="en-US" dirty="0"/>
              <a:t>effect</a:t>
            </a:r>
            <a:r>
              <a:rPr lang="en-US" dirty="0" smtClean="0"/>
              <a:t>. </a:t>
            </a:r>
            <a:r>
              <a:rPr lang="en-US" dirty="0"/>
              <a:t>At </a:t>
            </a:r>
            <a:r>
              <a:rPr lang="en-US" i="1" dirty="0">
                <a:solidFill>
                  <a:srgbClr val="C00000"/>
                </a:solidFill>
              </a:rPr>
              <a:t>1470 nm</a:t>
            </a:r>
            <a:r>
              <a:rPr lang="en-US" dirty="0"/>
              <a:t>, we will have a higher vaporization </a:t>
            </a:r>
            <a:r>
              <a:rPr lang="en-US" dirty="0" smtClean="0"/>
              <a:t>effect.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54" y="484094"/>
            <a:ext cx="9001125" cy="5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Radiofrequency Ablation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/>
              <a:t>also a </a:t>
            </a:r>
            <a:r>
              <a:rPr lang="en-US" i="1" dirty="0" err="1">
                <a:solidFill>
                  <a:srgbClr val="C00000"/>
                </a:solidFill>
              </a:rPr>
              <a:t>myolysis</a:t>
            </a:r>
            <a:r>
              <a:rPr lang="en-US" i="1" dirty="0">
                <a:solidFill>
                  <a:srgbClr val="C00000"/>
                </a:solidFill>
              </a:rPr>
              <a:t> technique</a:t>
            </a:r>
            <a:r>
              <a:rPr lang="en-US" dirty="0"/>
              <a:t>, which is </a:t>
            </a:r>
            <a:r>
              <a:rPr lang="en-US" b="1" i="1" dirty="0"/>
              <a:t>applied through ultrasound guidance.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system uses a </a:t>
            </a:r>
            <a:r>
              <a:rPr lang="en-US" dirty="0" err="1"/>
              <a:t>handpiece</a:t>
            </a:r>
            <a:r>
              <a:rPr lang="en-US" dirty="0"/>
              <a:t> for radiofrequency ablation, connected to an </a:t>
            </a:r>
            <a:r>
              <a:rPr lang="en-US" dirty="0" smtClean="0"/>
              <a:t>intrauterine ultrasound </a:t>
            </a:r>
            <a:r>
              <a:rPr lang="en-US" dirty="0"/>
              <a:t>probe, forming a single integrated device so that the rods penetrate the </a:t>
            </a:r>
            <a:r>
              <a:rPr lang="en-US" dirty="0" err="1"/>
              <a:t>myoma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>
                <a:solidFill>
                  <a:srgbClr val="C00000"/>
                </a:solidFill>
              </a:rPr>
              <a:t>real-time ultrasound </a:t>
            </a:r>
            <a:r>
              <a:rPr lang="en-US" dirty="0"/>
              <a:t>integration allows the physician to visualize and target as </a:t>
            </a:r>
            <a:r>
              <a:rPr lang="en-US" dirty="0" smtClean="0"/>
              <a:t>many fibroids </a:t>
            </a:r>
            <a:r>
              <a:rPr lang="en-US" dirty="0"/>
              <a:t>as possible so they can be addressed</a:t>
            </a:r>
          </a:p>
        </p:txBody>
      </p:sp>
    </p:spTree>
    <p:extLst>
      <p:ext uri="{BB962C8B-B14F-4D97-AF65-F5344CB8AC3E}">
        <p14:creationId xmlns:p14="http://schemas.microsoft.com/office/powerpoint/2010/main" val="41929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/>
              <a:t>Mazzon’s</a:t>
            </a:r>
            <a:r>
              <a:rPr lang="en-US" sz="2000" b="1" dirty="0"/>
              <a:t> technique </a:t>
            </a:r>
            <a:r>
              <a:rPr lang="en-US" sz="2000" b="1" dirty="0" err="1"/>
              <a:t>micircle</a:t>
            </a:r>
            <a:r>
              <a:rPr lang="en-US" sz="2000" b="1" dirty="0"/>
              <a:t> loop</a:t>
            </a:r>
            <a:r>
              <a:rPr lang="en-US" sz="2000" dirty="0"/>
              <a:t>, with </a:t>
            </a:r>
            <a:r>
              <a:rPr lang="en-US" sz="2000" dirty="0" smtClean="0">
                <a:solidFill>
                  <a:srgbClr val="C00000"/>
                </a:solidFill>
              </a:rPr>
              <a:t>mono or </a:t>
            </a:r>
            <a:r>
              <a:rPr lang="en-US" sz="2000" dirty="0">
                <a:solidFill>
                  <a:srgbClr val="C00000"/>
                </a:solidFill>
              </a:rPr>
              <a:t>bipolar </a:t>
            </a:r>
            <a:r>
              <a:rPr lang="en-US" sz="2000" dirty="0"/>
              <a:t>energy, </a:t>
            </a:r>
            <a:r>
              <a:rPr lang="en-US" sz="2000" b="1" i="1" dirty="0"/>
              <a:t>until reaching the intramural portion </a:t>
            </a:r>
            <a:r>
              <a:rPr lang="en-US" sz="2000" dirty="0"/>
              <a:t>of the </a:t>
            </a:r>
            <a:r>
              <a:rPr lang="en-US" sz="2000" dirty="0" err="1"/>
              <a:t>myoma</a:t>
            </a:r>
            <a:r>
              <a:rPr lang="en-US" sz="2000" dirty="0"/>
              <a:t>. Upon reaching </a:t>
            </a:r>
            <a:r>
              <a:rPr lang="en-US" sz="2000" dirty="0" smtClean="0"/>
              <a:t>the </a:t>
            </a:r>
            <a:r>
              <a:rPr lang="en-US" sz="2000" dirty="0" err="1" smtClean="0"/>
              <a:t>pseudocapsule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C00000"/>
                </a:solidFill>
              </a:rPr>
              <a:t>the loop is changed </a:t>
            </a:r>
            <a:r>
              <a:rPr lang="en-US" sz="2000" dirty="0"/>
              <a:t>to a more rigid one, which is not energized </a:t>
            </a:r>
            <a:r>
              <a:rPr lang="en-US" sz="2000" b="1" i="1" dirty="0"/>
              <a:t>(cold loop</a:t>
            </a:r>
            <a:r>
              <a:rPr lang="en-US" sz="2000" b="1" i="1" dirty="0" smtClean="0"/>
              <a:t>),</a:t>
            </a:r>
            <a:r>
              <a:rPr lang="en-US" sz="2000" dirty="0" smtClean="0"/>
              <a:t> so </a:t>
            </a:r>
            <a:r>
              <a:rPr lang="en-US" sz="2000" dirty="0"/>
              <a:t>that the </a:t>
            </a:r>
            <a:r>
              <a:rPr lang="en-US" sz="2000" dirty="0" err="1"/>
              <a:t>myoma</a:t>
            </a:r>
            <a:r>
              <a:rPr lang="en-US" sz="2000" dirty="0"/>
              <a:t> is mechanically mobilized until its </a:t>
            </a:r>
            <a:r>
              <a:rPr lang="en-US" sz="2000" dirty="0" err="1"/>
              <a:t>enucleation</a:t>
            </a:r>
            <a:r>
              <a:rPr lang="en-US" sz="2000" dirty="0"/>
              <a:t>. Then, a loop with </a:t>
            </a:r>
            <a:r>
              <a:rPr lang="en-US" sz="2000" dirty="0" smtClean="0"/>
              <a:t>energy </a:t>
            </a:r>
            <a:r>
              <a:rPr lang="en-US" sz="2000" dirty="0"/>
              <a:t>returns to fragment and remove the </a:t>
            </a:r>
            <a:r>
              <a:rPr lang="en-US" sz="2000" dirty="0" err="1" smtClean="0"/>
              <a:t>myoma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06" y="2183979"/>
            <a:ext cx="10340788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8224"/>
            <a:ext cx="10515600" cy="5598739"/>
          </a:xfrm>
        </p:spPr>
        <p:txBody>
          <a:bodyPr>
            <a:normAutofit/>
          </a:bodyPr>
          <a:lstStyle/>
          <a:p>
            <a:r>
              <a:rPr lang="en-US" dirty="0"/>
              <a:t>Regardless of the technique, </a:t>
            </a:r>
            <a:r>
              <a:rPr lang="en-US" i="1" dirty="0">
                <a:solidFill>
                  <a:srgbClr val="C00000"/>
                </a:solidFill>
              </a:rPr>
              <a:t>some fibroids </a:t>
            </a:r>
            <a:r>
              <a:rPr lang="en-US" dirty="0"/>
              <a:t>will </a:t>
            </a:r>
            <a:r>
              <a:rPr lang="en-US" i="1" dirty="0">
                <a:solidFill>
                  <a:srgbClr val="C00000"/>
                </a:solidFill>
              </a:rPr>
              <a:t>not be removed </a:t>
            </a:r>
            <a:r>
              <a:rPr lang="en-US" dirty="0"/>
              <a:t>in a single </a:t>
            </a:r>
            <a:r>
              <a:rPr lang="en-US" dirty="0" smtClean="0"/>
              <a:t>operative time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procedures should be </a:t>
            </a:r>
            <a:r>
              <a:rPr lang="en-US" i="1" dirty="0">
                <a:solidFill>
                  <a:srgbClr val="C00000"/>
                </a:solidFill>
              </a:rPr>
              <a:t>interrupted for safety</a:t>
            </a:r>
            <a:r>
              <a:rPr lang="en-US" dirty="0"/>
              <a:t>, reinforcing the importance </a:t>
            </a:r>
            <a:r>
              <a:rPr lang="en-US" dirty="0" smtClean="0"/>
              <a:t>of preoperative </a:t>
            </a:r>
            <a:r>
              <a:rPr lang="en-US" dirty="0"/>
              <a:t>assessment of the patient’s clinical conditions and classification of the </a:t>
            </a:r>
            <a:r>
              <a:rPr lang="en-US" dirty="0" smtClean="0"/>
              <a:t>fibroid</a:t>
            </a:r>
          </a:p>
          <a:p>
            <a:r>
              <a:rPr lang="en-US" dirty="0"/>
              <a:t>Mainly in patients with infertility, outpatient second-look hysteroscopy is </a:t>
            </a:r>
            <a:r>
              <a:rPr lang="en-US" i="1" dirty="0" smtClean="0">
                <a:solidFill>
                  <a:srgbClr val="C00000"/>
                </a:solidFill>
              </a:rPr>
              <a:t>indicated 45 </a:t>
            </a:r>
            <a:r>
              <a:rPr lang="en-US" i="1" dirty="0">
                <a:solidFill>
                  <a:srgbClr val="C00000"/>
                </a:solidFill>
              </a:rPr>
              <a:t>to 60 days after </a:t>
            </a:r>
            <a:r>
              <a:rPr lang="en-US" dirty="0"/>
              <a:t>surgery to review the uterine cavity and lyse the adhesions, which </a:t>
            </a:r>
            <a:r>
              <a:rPr lang="en-US" dirty="0" smtClean="0"/>
              <a:t>may appear </a:t>
            </a:r>
            <a:r>
              <a:rPr lang="en-US" dirty="0"/>
              <a:t>with the procedure and will be easily lysed with scissors or with the simple </a:t>
            </a:r>
            <a:r>
              <a:rPr lang="en-US" dirty="0" smtClean="0"/>
              <a:t>passage of </a:t>
            </a:r>
            <a:r>
              <a:rPr lang="en-US" dirty="0"/>
              <a:t>the </a:t>
            </a:r>
            <a:r>
              <a:rPr lang="en-US" dirty="0" err="1" smtClean="0"/>
              <a:t>hysteroscope</a:t>
            </a:r>
            <a:r>
              <a:rPr lang="en-US" dirty="0" smtClean="0"/>
              <a:t>?????</a:t>
            </a:r>
          </a:p>
          <a:p>
            <a:r>
              <a:rPr lang="en-US" dirty="0"/>
              <a:t>As operative bleeding is one of the most frequent risks in </a:t>
            </a:r>
            <a:r>
              <a:rPr lang="en-US" dirty="0" err="1"/>
              <a:t>hysteroscopic</a:t>
            </a:r>
            <a:r>
              <a:rPr lang="en-US" dirty="0"/>
              <a:t> </a:t>
            </a:r>
            <a:r>
              <a:rPr lang="en-US" dirty="0" smtClean="0"/>
              <a:t>myomectomy, the </a:t>
            </a:r>
            <a:r>
              <a:rPr lang="en-US" dirty="0"/>
              <a:t>patient with </a:t>
            </a:r>
            <a:r>
              <a:rPr lang="en-US" i="1" dirty="0">
                <a:solidFill>
                  <a:srgbClr val="C00000"/>
                </a:solidFill>
              </a:rPr>
              <a:t>severe anemia </a:t>
            </a:r>
            <a:r>
              <a:rPr lang="en-US" dirty="0"/>
              <a:t>should </a:t>
            </a:r>
            <a:r>
              <a:rPr lang="en-US" b="1" i="1" dirty="0"/>
              <a:t>not undergo surgery until the anemia </a:t>
            </a:r>
            <a:r>
              <a:rPr lang="en-US" dirty="0"/>
              <a:t>has </a:t>
            </a:r>
            <a:r>
              <a:rPr lang="en-US" dirty="0" smtClean="0"/>
              <a:t>been 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Complications of </a:t>
            </a:r>
            <a:r>
              <a:rPr lang="en-US" b="1" i="1" dirty="0" err="1"/>
              <a:t>Hysteroscopic</a:t>
            </a:r>
            <a:r>
              <a:rPr lang="en-US" b="1" i="1" dirty="0"/>
              <a:t> Myomectomy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incidence of complications in </a:t>
            </a:r>
            <a:r>
              <a:rPr lang="en-US" dirty="0" err="1"/>
              <a:t>hysteroscopic</a:t>
            </a:r>
            <a:r>
              <a:rPr lang="en-US" dirty="0"/>
              <a:t> myomectomy ranges from </a:t>
            </a:r>
            <a:r>
              <a:rPr lang="en-US" i="1" dirty="0">
                <a:solidFill>
                  <a:srgbClr val="C00000"/>
                </a:solidFill>
              </a:rPr>
              <a:t>0.8 to 2.6</a:t>
            </a:r>
            <a:r>
              <a:rPr lang="en-US" i="1" dirty="0" smtClean="0">
                <a:solidFill>
                  <a:srgbClr val="C00000"/>
                </a:solidFill>
              </a:rPr>
              <a:t>%</a:t>
            </a:r>
          </a:p>
          <a:p>
            <a:r>
              <a:rPr lang="en-US" b="1" i="1" dirty="0"/>
              <a:t>Laceration of the cervix </a:t>
            </a:r>
            <a:r>
              <a:rPr lang="en-US" dirty="0"/>
              <a:t>can occur at the time of dilation due to the positioning </a:t>
            </a:r>
            <a:r>
              <a:rPr lang="en-US" dirty="0" smtClean="0"/>
              <a:t>of the </a:t>
            </a:r>
            <a:r>
              <a:rPr lang="en-US" dirty="0" err="1"/>
              <a:t>Pozi</a:t>
            </a:r>
            <a:r>
              <a:rPr lang="en-US" dirty="0"/>
              <a:t> forceps and with the </a:t>
            </a:r>
            <a:r>
              <a:rPr lang="en-US" dirty="0" err="1"/>
              <a:t>Hegar</a:t>
            </a:r>
            <a:r>
              <a:rPr lang="en-US" dirty="0"/>
              <a:t> dilators, with </a:t>
            </a:r>
            <a:r>
              <a:rPr lang="en-US" i="1" dirty="0">
                <a:solidFill>
                  <a:srgbClr val="C00000"/>
                </a:solidFill>
              </a:rPr>
              <a:t>dilation difficulty</a:t>
            </a:r>
            <a:r>
              <a:rPr lang="en-US" dirty="0"/>
              <a:t>, especially in </a:t>
            </a:r>
            <a:r>
              <a:rPr lang="en-US" dirty="0" smtClean="0"/>
              <a:t>those who </a:t>
            </a:r>
            <a:r>
              <a:rPr lang="en-US" dirty="0"/>
              <a:t>used </a:t>
            </a:r>
            <a:r>
              <a:rPr lang="en-US" i="1" dirty="0" err="1">
                <a:solidFill>
                  <a:srgbClr val="C00000"/>
                </a:solidFill>
              </a:rPr>
              <a:t>GnRH</a:t>
            </a:r>
            <a:r>
              <a:rPr lang="en-US" i="1" dirty="0">
                <a:solidFill>
                  <a:srgbClr val="C00000"/>
                </a:solidFill>
              </a:rPr>
              <a:t> before </a:t>
            </a:r>
            <a:r>
              <a:rPr lang="en-US" dirty="0"/>
              <a:t>the procedure and in </a:t>
            </a:r>
            <a:r>
              <a:rPr lang="en-US" i="1" dirty="0">
                <a:solidFill>
                  <a:srgbClr val="C00000"/>
                </a:solidFill>
              </a:rPr>
              <a:t>older patients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Revision </a:t>
            </a:r>
            <a:r>
              <a:rPr lang="en-US" dirty="0"/>
              <a:t>of the laceration </a:t>
            </a:r>
            <a:r>
              <a:rPr lang="en-US" dirty="0" smtClean="0"/>
              <a:t>site, with </a:t>
            </a:r>
            <a:r>
              <a:rPr lang="en-US" dirty="0" err="1"/>
              <a:t>tamponade</a:t>
            </a:r>
            <a:r>
              <a:rPr lang="en-US" dirty="0"/>
              <a:t> and/or suturing of the area, has excellent results.</a:t>
            </a:r>
          </a:p>
        </p:txBody>
      </p:sp>
    </p:spTree>
    <p:extLst>
      <p:ext uri="{BB962C8B-B14F-4D97-AF65-F5344CB8AC3E}">
        <p14:creationId xmlns:p14="http://schemas.microsoft.com/office/powerpoint/2010/main" val="20219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/>
          </a:bodyPr>
          <a:lstStyle/>
          <a:p>
            <a:r>
              <a:rPr lang="en-US" b="1" i="1" dirty="0"/>
              <a:t>Uterine perforation </a:t>
            </a:r>
            <a:r>
              <a:rPr lang="en-US" dirty="0" smtClean="0"/>
              <a:t>:at </a:t>
            </a:r>
            <a:r>
              <a:rPr lang="en-US" dirty="0"/>
              <a:t>the time of </a:t>
            </a:r>
            <a:r>
              <a:rPr lang="en-US" dirty="0">
                <a:solidFill>
                  <a:srgbClr val="C00000"/>
                </a:solidFill>
              </a:rPr>
              <a:t>cervical dilatation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during </a:t>
            </a:r>
            <a:r>
              <a:rPr lang="en-US" dirty="0" smtClean="0">
                <a:solidFill>
                  <a:srgbClr val="C00000"/>
                </a:solidFill>
              </a:rPr>
              <a:t>surgery</a:t>
            </a:r>
            <a:r>
              <a:rPr lang="en-US" dirty="0" smtClean="0"/>
              <a:t>; when </a:t>
            </a:r>
            <a:r>
              <a:rPr lang="en-US" dirty="0"/>
              <a:t>perforation occurs </a:t>
            </a:r>
            <a:r>
              <a:rPr lang="en-US" b="1" i="1" dirty="0"/>
              <a:t>without the use of energy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only clinical observation</a:t>
            </a:r>
            <a:r>
              <a:rPr lang="en-US" dirty="0"/>
              <a:t>, with </a:t>
            </a:r>
            <a:r>
              <a:rPr lang="en-US" dirty="0" smtClean="0"/>
              <a:t>the patient </a:t>
            </a:r>
            <a:r>
              <a:rPr lang="en-US" dirty="0"/>
              <a:t>hospitalized </a:t>
            </a:r>
            <a:r>
              <a:rPr lang="en-US" dirty="0">
                <a:solidFill>
                  <a:srgbClr val="C00000"/>
                </a:solidFill>
              </a:rPr>
              <a:t>for a few hours</a:t>
            </a:r>
            <a:r>
              <a:rPr lang="en-US" dirty="0"/>
              <a:t>, is </a:t>
            </a:r>
            <a:r>
              <a:rPr lang="en-US" dirty="0" smtClean="0"/>
              <a:t>sufficient. </a:t>
            </a:r>
          </a:p>
          <a:p>
            <a:r>
              <a:rPr lang="en-US" dirty="0" smtClean="0"/>
              <a:t>With </a:t>
            </a:r>
            <a:r>
              <a:rPr lang="en-US" dirty="0"/>
              <a:t>the impossibility of uterine distention, the procedure must be </a:t>
            </a:r>
            <a:r>
              <a:rPr lang="en-US" dirty="0" smtClean="0"/>
              <a:t>suspended and </a:t>
            </a:r>
            <a:r>
              <a:rPr lang="en-US" dirty="0"/>
              <a:t>the </a:t>
            </a:r>
            <a:r>
              <a:rPr lang="en-US" b="1" i="1" dirty="0"/>
              <a:t>patient returns to the operating room </a:t>
            </a:r>
            <a:r>
              <a:rPr lang="en-US" b="1" i="1" dirty="0">
                <a:solidFill>
                  <a:srgbClr val="C00000"/>
                </a:solidFill>
              </a:rPr>
              <a:t>in 3 months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If </a:t>
            </a:r>
            <a:r>
              <a:rPr lang="en-US" i="1" dirty="0">
                <a:solidFill>
                  <a:srgbClr val="C00000"/>
                </a:solidFill>
              </a:rPr>
              <a:t>energy was used </a:t>
            </a:r>
            <a:r>
              <a:rPr lang="en-US" i="1" dirty="0" smtClean="0">
                <a:solidFill>
                  <a:srgbClr val="C00000"/>
                </a:solidFill>
              </a:rPr>
              <a:t>at </a:t>
            </a:r>
            <a:r>
              <a:rPr lang="en-US" dirty="0" smtClean="0"/>
              <a:t>the </a:t>
            </a:r>
            <a:r>
              <a:rPr lang="en-US" dirty="0"/>
              <a:t>time of perforation, regardless of which, the indication for </a:t>
            </a:r>
            <a:r>
              <a:rPr lang="en-US" b="1" i="1" dirty="0"/>
              <a:t>investigation of the </a:t>
            </a:r>
            <a:r>
              <a:rPr lang="en-US" b="1" i="1" dirty="0" smtClean="0"/>
              <a:t>pelvic and </a:t>
            </a:r>
            <a:r>
              <a:rPr lang="en-US" b="1" i="1" dirty="0"/>
              <a:t>abdominal cavity is imperative</a:t>
            </a:r>
            <a:r>
              <a:rPr lang="en-US" dirty="0"/>
              <a:t>, even with the great possibility of being negative.</a:t>
            </a:r>
          </a:p>
          <a:p>
            <a:r>
              <a:rPr lang="en-US" dirty="0">
                <a:solidFill>
                  <a:srgbClr val="C00000"/>
                </a:solidFill>
              </a:rPr>
              <a:t>Laparoscopy or laparotomy </a:t>
            </a:r>
            <a:r>
              <a:rPr lang="en-US" dirty="0"/>
              <a:t>may rule out bowel and/or bladder injuries. </a:t>
            </a:r>
          </a:p>
        </p:txBody>
      </p:sp>
    </p:spTree>
    <p:extLst>
      <p:ext uri="{BB962C8B-B14F-4D97-AF65-F5344CB8AC3E}">
        <p14:creationId xmlns:p14="http://schemas.microsoft.com/office/powerpoint/2010/main" val="3205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718"/>
            <a:ext cx="10515600" cy="5343245"/>
          </a:xfrm>
        </p:spPr>
        <p:txBody>
          <a:bodyPr/>
          <a:lstStyle/>
          <a:p>
            <a:r>
              <a:rPr lang="en-US" b="1" i="1" dirty="0"/>
              <a:t>Bladder </a:t>
            </a:r>
            <a:r>
              <a:rPr lang="en-US" b="1" i="1" dirty="0" smtClean="0"/>
              <a:t>injury: </a:t>
            </a:r>
            <a:r>
              <a:rPr lang="en-US" dirty="0"/>
              <a:t>may be suspected in the presence of </a:t>
            </a:r>
            <a:r>
              <a:rPr lang="en-US" i="1" dirty="0">
                <a:solidFill>
                  <a:srgbClr val="C00000"/>
                </a:solidFill>
              </a:rPr>
              <a:t>hematuria</a:t>
            </a:r>
            <a:r>
              <a:rPr lang="en-US" dirty="0"/>
              <a:t>, as the patient with </a:t>
            </a:r>
            <a:r>
              <a:rPr lang="en-US" i="1" dirty="0">
                <a:solidFill>
                  <a:srgbClr val="C00000"/>
                </a:solidFill>
              </a:rPr>
              <a:t>complex myomectomy </a:t>
            </a:r>
            <a:r>
              <a:rPr lang="en-US" dirty="0"/>
              <a:t>has bladder catheterization for fluid balance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Hematuria will </a:t>
            </a:r>
            <a:r>
              <a:rPr lang="en-US" b="1" i="1" dirty="0"/>
              <a:t>only happen when the anterior wall of the uterus is perforated, </a:t>
            </a:r>
            <a:r>
              <a:rPr lang="en-US" dirty="0"/>
              <a:t>but it can happen lightly when the bladder catheter is moved, which should be evaluated with </a:t>
            </a:r>
            <a:r>
              <a:rPr lang="en-US" dirty="0">
                <a:solidFill>
                  <a:srgbClr val="C00000"/>
                </a:solidFill>
              </a:rPr>
              <a:t>cystoscopy</a:t>
            </a:r>
            <a:r>
              <a:rPr lang="en-US" dirty="0"/>
              <a:t> before considering </a:t>
            </a:r>
            <a:r>
              <a:rPr lang="en-US" dirty="0" smtClean="0"/>
              <a:t>laparoscopy.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Decreased the risk od Uterine Perforation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reduce the possibility of uterine perforation </a:t>
            </a:r>
            <a:r>
              <a:rPr lang="en-US" dirty="0">
                <a:solidFill>
                  <a:srgbClr val="C00000"/>
                </a:solidFill>
              </a:rPr>
              <a:t>at the time of cervical dilatation</a:t>
            </a:r>
            <a:r>
              <a:rPr lang="en-US" dirty="0"/>
              <a:t>, some</a:t>
            </a:r>
          </a:p>
          <a:p>
            <a:pPr marL="0" indent="0">
              <a:buNone/>
            </a:pPr>
            <a:r>
              <a:rPr lang="en-US" dirty="0" smtClean="0"/>
              <a:t>Precautions </a:t>
            </a:r>
            <a:r>
              <a:rPr lang="en-US" dirty="0"/>
              <a:t>should be taken:</a:t>
            </a:r>
          </a:p>
          <a:p>
            <a:r>
              <a:rPr lang="en-US" dirty="0"/>
              <a:t>1—Perform the bimanual exam to assess </a:t>
            </a:r>
            <a:r>
              <a:rPr lang="en-US" dirty="0">
                <a:solidFill>
                  <a:srgbClr val="C00000"/>
                </a:solidFill>
              </a:rPr>
              <a:t>size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version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uterine flexion</a:t>
            </a:r>
            <a:r>
              <a:rPr lang="en-US" dirty="0"/>
              <a:t>.</a:t>
            </a:r>
          </a:p>
          <a:p>
            <a:r>
              <a:rPr lang="en-US" dirty="0"/>
              <a:t>2—Perform previous </a:t>
            </a:r>
            <a:r>
              <a:rPr lang="en-US" dirty="0">
                <a:solidFill>
                  <a:srgbClr val="C00000"/>
                </a:solidFill>
              </a:rPr>
              <a:t>diagnostic hysteroscopy </a:t>
            </a:r>
            <a:r>
              <a:rPr lang="en-US" dirty="0"/>
              <a:t>to identify the </a:t>
            </a:r>
            <a:r>
              <a:rPr lang="en-US" b="1" dirty="0"/>
              <a:t>path</a:t>
            </a:r>
            <a:r>
              <a:rPr lang="en-US" dirty="0"/>
              <a:t> and </a:t>
            </a:r>
            <a:endParaRPr lang="en-US" dirty="0" smtClean="0"/>
          </a:p>
          <a:p>
            <a:r>
              <a:rPr lang="en-US" b="1" i="1" dirty="0" smtClean="0"/>
              <a:t>Start dilatation with </a:t>
            </a:r>
            <a:r>
              <a:rPr lang="en-US" b="1" i="1" dirty="0" err="1"/>
              <a:t>Hegar’s</a:t>
            </a:r>
            <a:r>
              <a:rPr lang="en-US" b="1" i="1" dirty="0"/>
              <a:t> dilator # 4</a:t>
            </a:r>
            <a:r>
              <a:rPr lang="en-US" i="1" dirty="0"/>
              <a:t>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3—Remove the speculum after clamping the cervix </a:t>
            </a:r>
            <a:r>
              <a:rPr lang="en-US" dirty="0"/>
              <a:t>with the </a:t>
            </a:r>
            <a:r>
              <a:rPr lang="en-US" dirty="0" err="1"/>
              <a:t>Pozzi</a:t>
            </a:r>
            <a:r>
              <a:rPr lang="en-US" dirty="0"/>
              <a:t> forceps and facilitate</a:t>
            </a:r>
          </a:p>
          <a:p>
            <a:pPr marL="0" indent="0">
              <a:buNone/>
            </a:pPr>
            <a:r>
              <a:rPr lang="en-US" dirty="0"/>
              <a:t>the rectification of the path.</a:t>
            </a:r>
          </a:p>
          <a:p>
            <a:r>
              <a:rPr lang="en-US" dirty="0"/>
              <a:t>4—Use dilators with a 0.5 cm diameter progression.</a:t>
            </a:r>
          </a:p>
          <a:p>
            <a:r>
              <a:rPr lang="en-US" dirty="0"/>
              <a:t>5—Limit with your index finger how much of the dilator will progress into the </a:t>
            </a:r>
            <a:r>
              <a:rPr lang="en-US" dirty="0" smtClean="0"/>
              <a:t>uterine cavity—</a:t>
            </a:r>
          </a:p>
          <a:p>
            <a:r>
              <a:rPr lang="en-US" dirty="0" smtClean="0"/>
              <a:t>The </a:t>
            </a:r>
            <a:r>
              <a:rPr lang="en-US" dirty="0"/>
              <a:t>dilation is for the </a:t>
            </a:r>
            <a:r>
              <a:rPr lang="en-US" b="1" i="1" dirty="0">
                <a:solidFill>
                  <a:srgbClr val="C00000"/>
                </a:solidFill>
              </a:rPr>
              <a:t>internal </a:t>
            </a:r>
            <a:r>
              <a:rPr lang="en-US" b="1" i="1" dirty="0" err="1">
                <a:solidFill>
                  <a:srgbClr val="C00000"/>
                </a:solidFill>
              </a:rPr>
              <a:t>os</a:t>
            </a:r>
            <a:r>
              <a:rPr lang="en-US" b="1" i="1" dirty="0">
                <a:solidFill>
                  <a:srgbClr val="C00000"/>
                </a:solidFill>
              </a:rPr>
              <a:t> only</a:t>
            </a:r>
            <a:r>
              <a:rPr lang="en-US" dirty="0"/>
              <a:t>; there is no need to advance the </a:t>
            </a:r>
            <a:r>
              <a:rPr lang="en-US" dirty="0" err="1"/>
              <a:t>Hegar</a:t>
            </a:r>
            <a:r>
              <a:rPr lang="en-US" dirty="0"/>
              <a:t> </a:t>
            </a:r>
            <a:r>
              <a:rPr lang="en-US" dirty="0" smtClean="0"/>
              <a:t>dilator to </a:t>
            </a:r>
            <a:r>
              <a:rPr lang="en-US" dirty="0"/>
              <a:t>the fundus of the uterus.</a:t>
            </a:r>
          </a:p>
        </p:txBody>
      </p:sp>
    </p:spTree>
    <p:extLst>
      <p:ext uri="{BB962C8B-B14F-4D97-AF65-F5344CB8AC3E}">
        <p14:creationId xmlns:p14="http://schemas.microsoft.com/office/powerpoint/2010/main" val="3282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0647"/>
            <a:ext cx="10515600" cy="5706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Increased </a:t>
            </a:r>
            <a:r>
              <a:rPr lang="en-US" b="1" i="1" dirty="0" smtClean="0"/>
              <a:t>aromatase </a:t>
            </a:r>
            <a:r>
              <a:rPr lang="en-US" b="1" i="1" dirty="0"/>
              <a:t>activity in leiomyoma tissues</a:t>
            </a:r>
            <a:r>
              <a:rPr lang="en-US" dirty="0"/>
              <a:t>, leading to </a:t>
            </a:r>
            <a:r>
              <a:rPr lang="en-US" dirty="0">
                <a:solidFill>
                  <a:srgbClr val="C00000"/>
                </a:solidFill>
              </a:rPr>
              <a:t>increased growth and </a:t>
            </a:r>
            <a:r>
              <a:rPr lang="en-US" dirty="0" smtClean="0">
                <a:solidFill>
                  <a:srgbClr val="C00000"/>
                </a:solidFill>
              </a:rPr>
              <a:t>development</a:t>
            </a:r>
          </a:p>
          <a:p>
            <a:r>
              <a:rPr lang="en-US" dirty="0"/>
              <a:t>The rate of growth </a:t>
            </a:r>
            <a:r>
              <a:rPr lang="en-US" dirty="0" smtClean="0"/>
              <a:t>of </a:t>
            </a:r>
            <a:r>
              <a:rPr lang="en-US" dirty="0"/>
              <a:t>a fibroid </a:t>
            </a:r>
            <a:r>
              <a:rPr lang="en-US" b="1" dirty="0"/>
              <a:t>decrease</a:t>
            </a:r>
            <a:r>
              <a:rPr lang="en-US" dirty="0"/>
              <a:t> with</a:t>
            </a:r>
            <a:r>
              <a:rPr lang="en-US" dirty="0">
                <a:solidFill>
                  <a:srgbClr val="C00000"/>
                </a:solidFill>
              </a:rPr>
              <a:t> age </a:t>
            </a:r>
            <a:r>
              <a:rPr lang="en-US" dirty="0"/>
              <a:t>in Caucasian women </a:t>
            </a:r>
            <a:r>
              <a:rPr lang="en-US" b="1" dirty="0"/>
              <a:t>but not </a:t>
            </a:r>
            <a:r>
              <a:rPr lang="en-US" dirty="0"/>
              <a:t>in </a:t>
            </a:r>
            <a:r>
              <a:rPr lang="en-US" dirty="0" smtClean="0"/>
              <a:t>African American women</a:t>
            </a:r>
          </a:p>
          <a:p>
            <a:r>
              <a:rPr lang="en-US" dirty="0" smtClean="0"/>
              <a:t>Other risk factors:</a:t>
            </a:r>
          </a:p>
          <a:p>
            <a:pPr marL="0" indent="0">
              <a:buNone/>
            </a:pPr>
            <a:r>
              <a:rPr lang="en-US" dirty="0" smtClean="0"/>
              <a:t>Family </a:t>
            </a:r>
            <a:r>
              <a:rPr lang="en-US" dirty="0"/>
              <a:t>history,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obesity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alcohol </a:t>
            </a:r>
            <a:r>
              <a:rPr lang="en-US" dirty="0"/>
              <a:t>intake,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soybean </a:t>
            </a:r>
            <a:r>
              <a:rPr lang="en-US" dirty="0"/>
              <a:t>product consumption,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red meat </a:t>
            </a:r>
            <a:r>
              <a:rPr lang="en-US" dirty="0"/>
              <a:t>consumption,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hypertension</a:t>
            </a:r>
            <a:r>
              <a:rPr lang="en-US" dirty="0"/>
              <a:t>,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vitamin </a:t>
            </a:r>
            <a:r>
              <a:rPr lang="en-US" dirty="0"/>
              <a:t>D deficiency</a:t>
            </a:r>
          </a:p>
        </p:txBody>
      </p:sp>
    </p:spTree>
    <p:extLst>
      <p:ext uri="{BB962C8B-B14F-4D97-AF65-F5344CB8AC3E}">
        <p14:creationId xmlns:p14="http://schemas.microsoft.com/office/powerpoint/2010/main" val="28409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Uterine bleeding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Uterine bleeding can happen due to the </a:t>
            </a:r>
            <a:r>
              <a:rPr lang="en-US" i="1" dirty="0">
                <a:solidFill>
                  <a:srgbClr val="C00000"/>
                </a:solidFill>
              </a:rPr>
              <a:t>superficial vessels </a:t>
            </a:r>
            <a:r>
              <a:rPr lang="en-US" dirty="0"/>
              <a:t>of the </a:t>
            </a:r>
            <a:r>
              <a:rPr lang="en-US" dirty="0" err="1"/>
              <a:t>myomas</a:t>
            </a:r>
            <a:r>
              <a:rPr lang="en-US" dirty="0"/>
              <a:t> or </a:t>
            </a:r>
            <a:r>
              <a:rPr lang="en-US" dirty="0" smtClean="0"/>
              <a:t>from the </a:t>
            </a:r>
            <a:r>
              <a:rPr lang="en-US" i="1" dirty="0" err="1">
                <a:solidFill>
                  <a:srgbClr val="C00000"/>
                </a:solidFill>
              </a:rPr>
              <a:t>myometrial</a:t>
            </a:r>
            <a:r>
              <a:rPr lang="en-US" i="1" dirty="0">
                <a:solidFill>
                  <a:srgbClr val="C00000"/>
                </a:solidFill>
              </a:rPr>
              <a:t> bed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treatment, as previously described, consists of </a:t>
            </a:r>
            <a:r>
              <a:rPr lang="en-US" i="1" dirty="0">
                <a:solidFill>
                  <a:srgbClr val="C00000"/>
                </a:solidFill>
              </a:rPr>
              <a:t>vessel </a:t>
            </a:r>
            <a:r>
              <a:rPr lang="en-US" i="1" dirty="0" smtClean="0">
                <a:solidFill>
                  <a:srgbClr val="C00000"/>
                </a:solidFill>
              </a:rPr>
              <a:t>coagulation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C00000"/>
                </a:solidFill>
              </a:rPr>
              <a:t>anti-hemorrhagi</a:t>
            </a:r>
            <a:r>
              <a:rPr lang="en-US" dirty="0" smtClean="0"/>
              <a:t>c </a:t>
            </a:r>
            <a:r>
              <a:rPr lang="en-US" dirty="0"/>
              <a:t>drugs, oxytocin, and </a:t>
            </a:r>
            <a:r>
              <a:rPr lang="en-US" i="1" dirty="0">
                <a:solidFill>
                  <a:srgbClr val="C00000"/>
                </a:solidFill>
              </a:rPr>
              <a:t>placement of an </a:t>
            </a:r>
            <a:r>
              <a:rPr lang="en-US" i="1" dirty="0" err="1">
                <a:solidFill>
                  <a:srgbClr val="C00000"/>
                </a:solidFill>
              </a:rPr>
              <a:t>intracavitary</a:t>
            </a:r>
            <a:r>
              <a:rPr lang="en-US" i="1" dirty="0">
                <a:solidFill>
                  <a:srgbClr val="C00000"/>
                </a:solidFill>
              </a:rPr>
              <a:t> Foley</a:t>
            </a:r>
            <a:r>
              <a:rPr lang="en-US" dirty="0"/>
              <a:t> catheter, with </a:t>
            </a:r>
            <a:r>
              <a:rPr lang="en-US" dirty="0" smtClean="0"/>
              <a:t>a well-distended </a:t>
            </a:r>
            <a:r>
              <a:rPr lang="en-US" dirty="0"/>
              <a:t>balloon, for </a:t>
            </a:r>
            <a:r>
              <a:rPr lang="en-US" b="1" i="1" dirty="0"/>
              <a:t>4 to 12 h</a:t>
            </a:r>
            <a:r>
              <a:rPr lang="en-US" dirty="0"/>
              <a:t>, always with patient monitoring.</a:t>
            </a:r>
          </a:p>
        </p:txBody>
      </p:sp>
    </p:spTree>
    <p:extLst>
      <p:ext uri="{BB962C8B-B14F-4D97-AF65-F5344CB8AC3E}">
        <p14:creationId xmlns:p14="http://schemas.microsoft.com/office/powerpoint/2010/main" val="22663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Fluid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Strict fluid balance is important, with great care from </a:t>
            </a:r>
            <a:r>
              <a:rPr lang="en-US" i="1" dirty="0">
                <a:solidFill>
                  <a:srgbClr val="C00000"/>
                </a:solidFill>
              </a:rPr>
              <a:t>1000 mL </a:t>
            </a:r>
            <a:r>
              <a:rPr lang="en-US" dirty="0"/>
              <a:t>of negative </a:t>
            </a:r>
            <a:r>
              <a:rPr lang="en-US" dirty="0" smtClean="0"/>
              <a:t>balance, avoiding </a:t>
            </a:r>
            <a:r>
              <a:rPr lang="en-US" dirty="0"/>
              <a:t>reaching 2000 </a:t>
            </a:r>
            <a:r>
              <a:rPr lang="en-US" dirty="0" err="1"/>
              <a:t>mL.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Rapid </a:t>
            </a:r>
            <a:r>
              <a:rPr lang="en-US" dirty="0"/>
              <a:t>and massive absorption of fluids can lead to </a:t>
            </a:r>
            <a:r>
              <a:rPr lang="en-US" b="1" i="1" dirty="0" smtClean="0"/>
              <a:t>pulmonary edema</a:t>
            </a:r>
            <a:r>
              <a:rPr lang="en-US" dirty="0"/>
              <a:t>, </a:t>
            </a:r>
            <a:r>
              <a:rPr lang="en-US" b="1" i="1" dirty="0"/>
              <a:t>heart failure</a:t>
            </a:r>
            <a:r>
              <a:rPr lang="en-US" dirty="0"/>
              <a:t>, </a:t>
            </a:r>
            <a:r>
              <a:rPr lang="en-US" b="1" i="1" dirty="0"/>
              <a:t>encephalopathy, brain damage</a:t>
            </a:r>
            <a:r>
              <a:rPr lang="en-US" dirty="0"/>
              <a:t>, </a:t>
            </a:r>
            <a:r>
              <a:rPr lang="en-US" b="1" i="1" dirty="0"/>
              <a:t>seizures</a:t>
            </a:r>
            <a:r>
              <a:rPr lang="en-US" dirty="0"/>
              <a:t>, coma, and death. </a:t>
            </a:r>
            <a:endParaRPr lang="en-US" dirty="0" smtClean="0"/>
          </a:p>
          <a:p>
            <a:r>
              <a:rPr lang="en-US" dirty="0" smtClean="0"/>
              <a:t>When using</a:t>
            </a:r>
            <a:r>
              <a:rPr lang="en-US" b="1" i="1" dirty="0" smtClean="0">
                <a:solidFill>
                  <a:srgbClr val="C00000"/>
                </a:solidFill>
              </a:rPr>
              <a:t> 1.5</a:t>
            </a:r>
            <a:r>
              <a:rPr lang="en-US" b="1" i="1" dirty="0">
                <a:solidFill>
                  <a:srgbClr val="C00000"/>
                </a:solidFill>
              </a:rPr>
              <a:t>% glycine</a:t>
            </a:r>
            <a:r>
              <a:rPr lang="en-US" dirty="0"/>
              <a:t>, massive absorption initially causes </a:t>
            </a:r>
            <a:r>
              <a:rPr lang="en-US" b="1" i="1" dirty="0"/>
              <a:t>nause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i="1" dirty="0" smtClean="0"/>
              <a:t>vomiting, and dizziness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severity of complications is directly associated with the </a:t>
            </a:r>
            <a:r>
              <a:rPr lang="en-US" dirty="0" smtClean="0"/>
              <a:t>volume absorbed </a:t>
            </a:r>
            <a:r>
              <a:rPr lang="en-US" dirty="0"/>
              <a:t>in a short period of time. </a:t>
            </a:r>
            <a:endParaRPr lang="en-US" dirty="0" smtClean="0"/>
          </a:p>
          <a:p>
            <a:r>
              <a:rPr lang="en-US" dirty="0" smtClean="0"/>
              <a:t>Prolonged </a:t>
            </a:r>
            <a:r>
              <a:rPr lang="en-US" dirty="0"/>
              <a:t>surgical time can also increase absorption </a:t>
            </a:r>
            <a:r>
              <a:rPr lang="en-US" dirty="0" smtClean="0"/>
              <a:t>of the </a:t>
            </a:r>
            <a:r>
              <a:rPr lang="en-US" dirty="0"/>
              <a:t>distention </a:t>
            </a:r>
            <a:r>
              <a:rPr lang="en-US" dirty="0" smtClean="0"/>
              <a:t>medium.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082"/>
            <a:ext cx="10515600" cy="5181881"/>
          </a:xfrm>
        </p:spPr>
        <p:txBody>
          <a:bodyPr/>
          <a:lstStyle/>
          <a:p>
            <a:r>
              <a:rPr lang="en-US" dirty="0"/>
              <a:t>Some researchers use</a:t>
            </a:r>
            <a:r>
              <a:rPr lang="en-US" b="1" i="1" dirty="0">
                <a:solidFill>
                  <a:srgbClr val="C00000"/>
                </a:solidFill>
              </a:rPr>
              <a:t> vasopressin </a:t>
            </a:r>
            <a:r>
              <a:rPr lang="en-US" dirty="0"/>
              <a:t>and </a:t>
            </a:r>
            <a:r>
              <a:rPr lang="en-US" b="1" i="1" dirty="0">
                <a:solidFill>
                  <a:srgbClr val="C00000"/>
                </a:solidFill>
              </a:rPr>
              <a:t>oxytocin</a:t>
            </a:r>
            <a:r>
              <a:rPr lang="en-US" dirty="0"/>
              <a:t> to decrease the chance of </a:t>
            </a:r>
            <a:r>
              <a:rPr lang="en-US" dirty="0" smtClean="0"/>
              <a:t>intraoperative </a:t>
            </a:r>
            <a:r>
              <a:rPr lang="en-US" dirty="0" err="1" smtClean="0"/>
              <a:t>intravasation</a:t>
            </a:r>
            <a:r>
              <a:rPr lang="en-US" dirty="0" smtClean="0"/>
              <a:t> </a:t>
            </a:r>
            <a:r>
              <a:rPr lang="en-US" dirty="0"/>
              <a:t>and bleeding, still awaiting further studies proving the effectiveness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51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Other complications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344706"/>
            <a:ext cx="10815918" cy="5365376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Infection</a:t>
            </a:r>
            <a:r>
              <a:rPr lang="en-US" dirty="0"/>
              <a:t> is not frequent in </a:t>
            </a:r>
            <a:r>
              <a:rPr lang="en-US" dirty="0" err="1"/>
              <a:t>hysteroscopic</a:t>
            </a:r>
            <a:r>
              <a:rPr lang="en-US" dirty="0"/>
              <a:t> surgeries; in myomectomy, it is </a:t>
            </a:r>
            <a:r>
              <a:rPr lang="en-US" dirty="0" smtClean="0"/>
              <a:t>possible due </a:t>
            </a:r>
            <a:r>
              <a:rPr lang="en-US" dirty="0"/>
              <a:t>to the </a:t>
            </a:r>
            <a:r>
              <a:rPr lang="en-US" i="1" dirty="0">
                <a:solidFill>
                  <a:srgbClr val="C00000"/>
                </a:solidFill>
              </a:rPr>
              <a:t>presence of residues</a:t>
            </a:r>
            <a:r>
              <a:rPr lang="en-US" dirty="0"/>
              <a:t>, which could become infected, and the </a:t>
            </a:r>
            <a:r>
              <a:rPr lang="en-US" i="1" dirty="0">
                <a:solidFill>
                  <a:srgbClr val="C00000"/>
                </a:solidFill>
              </a:rPr>
              <a:t>occlusion of </a:t>
            </a:r>
            <a:r>
              <a:rPr lang="en-US" i="1" dirty="0" smtClean="0">
                <a:solidFill>
                  <a:srgbClr val="C00000"/>
                </a:solidFill>
              </a:rPr>
              <a:t>the internal </a:t>
            </a:r>
            <a:r>
              <a:rPr lang="en-US" i="1" dirty="0" err="1">
                <a:solidFill>
                  <a:srgbClr val="C00000"/>
                </a:solidFill>
              </a:rPr>
              <a:t>os</a:t>
            </a:r>
            <a:r>
              <a:rPr lang="en-US" dirty="0"/>
              <a:t>, leading to the formation </a:t>
            </a:r>
            <a:r>
              <a:rPr lang="en-US" dirty="0" smtClean="0"/>
              <a:t>of </a:t>
            </a:r>
            <a:r>
              <a:rPr lang="en-US" i="1" dirty="0" err="1" smtClean="0">
                <a:solidFill>
                  <a:srgbClr val="C00000"/>
                </a:solidFill>
              </a:rPr>
              <a:t>hematometrium</a:t>
            </a:r>
            <a:r>
              <a:rPr lang="en-US" i="1" dirty="0" smtClean="0"/>
              <a:t> and </a:t>
            </a:r>
            <a:r>
              <a:rPr lang="en-US" i="1" dirty="0" err="1" smtClean="0">
                <a:solidFill>
                  <a:srgbClr val="C00000"/>
                </a:solidFill>
              </a:rPr>
              <a:t>pyometra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i="1" dirty="0" smtClean="0">
                <a:solidFill>
                  <a:srgbClr val="C00000"/>
                </a:solidFill>
              </a:rPr>
              <a:t>Air </a:t>
            </a:r>
            <a:r>
              <a:rPr lang="en-US" b="1" i="1" dirty="0">
                <a:solidFill>
                  <a:srgbClr val="C00000"/>
                </a:solidFill>
              </a:rPr>
              <a:t>embolism </a:t>
            </a:r>
            <a:r>
              <a:rPr lang="en-US" dirty="0"/>
              <a:t>is </a:t>
            </a:r>
            <a:r>
              <a:rPr lang="en-US" dirty="0" smtClean="0"/>
              <a:t>rare </a:t>
            </a:r>
            <a:r>
              <a:rPr lang="en-US" dirty="0"/>
              <a:t>but it can be serious and fatal. Ambient air may be </a:t>
            </a:r>
            <a:r>
              <a:rPr lang="en-US" dirty="0" smtClean="0"/>
              <a:t>responsible, penetrating </a:t>
            </a:r>
            <a:r>
              <a:rPr lang="en-US" dirty="0"/>
              <a:t>the venous circulation, during dilation of the cervical canal or through a solution </a:t>
            </a:r>
            <a:r>
              <a:rPr lang="en-US" dirty="0" smtClean="0"/>
              <a:t>of continuity </a:t>
            </a:r>
            <a:r>
              <a:rPr lang="en-US" dirty="0"/>
              <a:t>in the myometrium, with </a:t>
            </a:r>
            <a:r>
              <a:rPr lang="en-US" b="1" i="1" dirty="0">
                <a:solidFill>
                  <a:srgbClr val="C00000"/>
                </a:solidFill>
              </a:rPr>
              <a:t>greater risk with the patient in the </a:t>
            </a:r>
            <a:r>
              <a:rPr lang="en-US" b="1" i="1" dirty="0" err="1">
                <a:solidFill>
                  <a:srgbClr val="C00000"/>
                </a:solidFill>
              </a:rPr>
              <a:t>Trendlenburg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position</a:t>
            </a:r>
            <a:r>
              <a:rPr lang="en-US" dirty="0" smtClean="0"/>
              <a:t>, where </a:t>
            </a:r>
            <a:r>
              <a:rPr lang="en-US" dirty="0"/>
              <a:t>the heart is below the level of the uterus.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risk of air embolism is </a:t>
            </a:r>
            <a:r>
              <a:rPr lang="en-US" b="1" i="1" dirty="0"/>
              <a:t>similar </a:t>
            </a:r>
            <a:r>
              <a:rPr lang="en-US" dirty="0"/>
              <a:t>in </a:t>
            </a:r>
            <a:r>
              <a:rPr lang="en-US" dirty="0" err="1" smtClean="0"/>
              <a:t>hysteroscopic</a:t>
            </a:r>
            <a:r>
              <a:rPr lang="en-US" dirty="0" smtClean="0"/>
              <a:t> </a:t>
            </a:r>
            <a:r>
              <a:rPr lang="en-US" dirty="0"/>
              <a:t>myomectomy and other types of </a:t>
            </a:r>
            <a:r>
              <a:rPr lang="en-US" dirty="0" err="1"/>
              <a:t>hysteroscopic</a:t>
            </a:r>
            <a:r>
              <a:rPr lang="en-US" dirty="0"/>
              <a:t> surgery.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/>
              <a:t>gas produced </a:t>
            </a:r>
            <a:r>
              <a:rPr lang="en-US" dirty="0"/>
              <a:t>in </a:t>
            </a:r>
            <a:r>
              <a:rPr lang="en-US" b="1" dirty="0" smtClean="0">
                <a:solidFill>
                  <a:srgbClr val="C00000"/>
                </a:solidFill>
              </a:rPr>
              <a:t>bipolar vaporization </a:t>
            </a:r>
            <a:r>
              <a:rPr lang="en-US" dirty="0"/>
              <a:t>with physiological solute is similar to that in </a:t>
            </a:r>
            <a:r>
              <a:rPr lang="en-US" dirty="0" err="1"/>
              <a:t>monopolar</a:t>
            </a:r>
            <a:r>
              <a:rPr lang="en-US" dirty="0"/>
              <a:t> vaporization with </a:t>
            </a:r>
            <a:r>
              <a:rPr lang="en-US" dirty="0" smtClean="0"/>
              <a:t>1.5% glycine </a:t>
            </a:r>
            <a:r>
              <a:rPr lang="en-US" dirty="0"/>
              <a:t>and does </a:t>
            </a:r>
            <a:r>
              <a:rPr lang="en-US" b="1" i="1" dirty="0"/>
              <a:t>not appear to be </a:t>
            </a:r>
            <a:r>
              <a:rPr lang="en-US" dirty="0"/>
              <a:t>responsible for causing </a:t>
            </a:r>
            <a:r>
              <a:rPr lang="en-US" dirty="0" smtClean="0"/>
              <a:t>embolism.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Late complications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i="1" dirty="0" smtClean="0"/>
              <a:t>Adhesions </a:t>
            </a:r>
            <a:r>
              <a:rPr lang="en-US" b="1" i="1" dirty="0"/>
              <a:t>and placenta </a:t>
            </a:r>
            <a:r>
              <a:rPr lang="en-US" b="1" i="1" dirty="0" err="1"/>
              <a:t>accreta</a:t>
            </a:r>
            <a:r>
              <a:rPr lang="en-US" dirty="0"/>
              <a:t>, </a:t>
            </a:r>
            <a:r>
              <a:rPr lang="en-US" dirty="0" smtClean="0"/>
              <a:t>especially in </a:t>
            </a:r>
            <a:r>
              <a:rPr lang="en-US" dirty="0"/>
              <a:t>areas of large resections.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authors describe the incidence of </a:t>
            </a:r>
            <a:r>
              <a:rPr lang="en-US" i="1" dirty="0"/>
              <a:t>adhesions </a:t>
            </a:r>
            <a:r>
              <a:rPr lang="en-US" dirty="0"/>
              <a:t>after </a:t>
            </a:r>
            <a:r>
              <a:rPr lang="en-US" dirty="0" err="1" smtClean="0"/>
              <a:t>hysteroscopic</a:t>
            </a:r>
            <a:r>
              <a:rPr lang="en-US" dirty="0" smtClean="0"/>
              <a:t> </a:t>
            </a:r>
            <a:r>
              <a:rPr lang="en-US" dirty="0"/>
              <a:t>myomectomy ranging from </a:t>
            </a:r>
            <a:r>
              <a:rPr lang="en-US" b="1" i="1" dirty="0">
                <a:solidFill>
                  <a:srgbClr val="C00000"/>
                </a:solidFill>
              </a:rPr>
              <a:t>1 to 13%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C00000"/>
                </a:solidFill>
              </a:rPr>
              <a:t>post-surgery hyaluronic </a:t>
            </a:r>
            <a:r>
              <a:rPr lang="en-US" i="1" dirty="0">
                <a:solidFill>
                  <a:srgbClr val="C00000"/>
                </a:solidFill>
              </a:rPr>
              <a:t>acid </a:t>
            </a:r>
            <a:r>
              <a:rPr lang="en-US" dirty="0"/>
              <a:t>intrauterine gel others the placement of a </a:t>
            </a:r>
            <a:r>
              <a:rPr lang="en-US" i="1" dirty="0" err="1">
                <a:solidFill>
                  <a:srgbClr val="C00000"/>
                </a:solidFill>
              </a:rPr>
              <a:t>nonhormonal</a:t>
            </a:r>
            <a:r>
              <a:rPr lang="en-US" i="1" dirty="0">
                <a:solidFill>
                  <a:srgbClr val="C00000"/>
                </a:solidFill>
              </a:rPr>
              <a:t> intrauterine device</a:t>
            </a:r>
            <a:r>
              <a:rPr lang="en-US" dirty="0" smtClean="0"/>
              <a:t>.???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all services recommend is a review of the uterine cavity at 45 to 60 days </a:t>
            </a:r>
            <a:r>
              <a:rPr lang="en-US" dirty="0" smtClean="0"/>
              <a:t>postoperatively </a:t>
            </a:r>
            <a:r>
              <a:rPr lang="en-US" dirty="0"/>
              <a:t>to review the uterine cavity and </a:t>
            </a:r>
            <a:r>
              <a:rPr lang="en-US" dirty="0" err="1"/>
              <a:t>lysis</a:t>
            </a:r>
            <a:r>
              <a:rPr lang="en-US" dirty="0"/>
              <a:t> of adhesions, especially in the patient </a:t>
            </a:r>
            <a:r>
              <a:rPr lang="en-US" dirty="0" smtClean="0"/>
              <a:t>who desires </a:t>
            </a:r>
            <a:r>
              <a:rPr lang="en-US" dirty="0"/>
              <a:t>to </a:t>
            </a:r>
            <a:r>
              <a:rPr lang="en-US" dirty="0" smtClean="0"/>
              <a:t>conceive.??????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in myomectomy is at two distinct moments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b="1" i="1" dirty="0">
                <a:solidFill>
                  <a:srgbClr val="C00000"/>
                </a:solidFill>
              </a:rPr>
              <a:t>preoperative evaluation </a:t>
            </a:r>
            <a:r>
              <a:rPr lang="en-US" dirty="0" smtClean="0"/>
              <a:t>and in </a:t>
            </a:r>
            <a:r>
              <a:rPr lang="en-US" b="1" i="1" dirty="0">
                <a:solidFill>
                  <a:srgbClr val="C00000"/>
                </a:solidFill>
              </a:rPr>
              <a:t>the operative act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preoperative period, it consists of the </a:t>
            </a:r>
            <a:r>
              <a:rPr lang="en-US" b="1" i="1" dirty="0"/>
              <a:t>hemodynamic </a:t>
            </a:r>
            <a:r>
              <a:rPr lang="en-US" b="1" i="1" dirty="0" smtClean="0"/>
              <a:t>evaluation </a:t>
            </a:r>
            <a:r>
              <a:rPr lang="en-US" dirty="0" smtClean="0"/>
              <a:t>of </a:t>
            </a:r>
            <a:r>
              <a:rPr lang="en-US" dirty="0"/>
              <a:t>the patient, the </a:t>
            </a:r>
            <a:r>
              <a:rPr lang="en-US" b="1" i="1" dirty="0"/>
              <a:t>knowledge of the desire for a future pregnancy</a:t>
            </a:r>
            <a:r>
              <a:rPr lang="en-US" dirty="0"/>
              <a:t>, and the </a:t>
            </a:r>
            <a:r>
              <a:rPr lang="en-US" b="1" i="1" dirty="0"/>
              <a:t>classification </a:t>
            </a:r>
            <a:r>
              <a:rPr lang="en-US" b="1" i="1" dirty="0" smtClean="0"/>
              <a:t>of the </a:t>
            </a:r>
            <a:r>
              <a:rPr lang="en-US" b="1" i="1" dirty="0"/>
              <a:t>uterine </a:t>
            </a:r>
            <a:r>
              <a:rPr lang="en-US" b="1" i="1" dirty="0" smtClean="0"/>
              <a:t>fibroid.</a:t>
            </a:r>
          </a:p>
          <a:p>
            <a:pPr marL="0" indent="0">
              <a:buNone/>
            </a:pPr>
            <a:r>
              <a:rPr lang="en-US" i="1" dirty="0" smtClean="0"/>
              <a:t>We described all cautions in the time of operative act.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65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Preoperative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In </a:t>
            </a:r>
            <a:r>
              <a:rPr lang="en-US" b="1" i="1" dirty="0"/>
              <a:t>the </a:t>
            </a:r>
            <a:r>
              <a:rPr lang="en-US" b="1" i="1" dirty="0" smtClean="0"/>
              <a:t>presence of </a:t>
            </a:r>
            <a:r>
              <a:rPr lang="en-US" b="1" i="1" dirty="0"/>
              <a:t>bleeding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other causes </a:t>
            </a:r>
            <a:r>
              <a:rPr lang="en-US" dirty="0"/>
              <a:t>of it should be investigated, from </a:t>
            </a:r>
            <a:r>
              <a:rPr lang="en-US" dirty="0">
                <a:solidFill>
                  <a:srgbClr val="C00000"/>
                </a:solidFill>
              </a:rPr>
              <a:t>hematological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functional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neoplastic</a:t>
            </a:r>
            <a:r>
              <a:rPr lang="en-US" dirty="0" smtClean="0"/>
              <a:t> </a:t>
            </a:r>
            <a:r>
              <a:rPr lang="en-US" dirty="0"/>
              <a:t>causes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Information about the </a:t>
            </a:r>
            <a:r>
              <a:rPr lang="en-US" dirty="0"/>
              <a:t>issues mentioned above and the desire for </a:t>
            </a:r>
            <a:r>
              <a:rPr lang="en-US" b="1" dirty="0"/>
              <a:t>future pregnancy</a:t>
            </a:r>
            <a:r>
              <a:rPr lang="en-US" dirty="0"/>
              <a:t>, which would lead </a:t>
            </a:r>
            <a:r>
              <a:rPr lang="en-US" dirty="0" smtClean="0"/>
              <a:t>to consideration </a:t>
            </a:r>
            <a:r>
              <a:rPr lang="en-US" dirty="0"/>
              <a:t>of conservative </a:t>
            </a:r>
            <a:r>
              <a:rPr lang="en-US" dirty="0" smtClean="0"/>
              <a:t>surgery.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Physical examination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proper physical examination is essential to rule out other causes for AUB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Vaginal atrophy </a:t>
            </a:r>
            <a:r>
              <a:rPr lang="en-US" dirty="0"/>
              <a:t>should be addressed and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Gross </a:t>
            </a:r>
            <a:r>
              <a:rPr lang="en-US" dirty="0">
                <a:solidFill>
                  <a:srgbClr val="C00000"/>
                </a:solidFill>
              </a:rPr>
              <a:t>lesions </a:t>
            </a:r>
            <a:r>
              <a:rPr lang="en-US" dirty="0"/>
              <a:t>of the cervix and the vagina, such as </a:t>
            </a:r>
            <a:r>
              <a:rPr lang="en-US" dirty="0" smtClean="0"/>
              <a:t>polyp or a prolapsed </a:t>
            </a:r>
            <a:r>
              <a:rPr lang="en-US" dirty="0" err="1"/>
              <a:t>myoma</a:t>
            </a:r>
            <a:r>
              <a:rPr lang="en-US" dirty="0"/>
              <a:t>, should be </a:t>
            </a:r>
            <a:r>
              <a:rPr lang="en-US" dirty="0" smtClean="0"/>
              <a:t>evaluated.</a:t>
            </a:r>
          </a:p>
          <a:p>
            <a:r>
              <a:rPr lang="en-US" dirty="0" smtClean="0"/>
              <a:t> </a:t>
            </a:r>
            <a:r>
              <a:rPr lang="en-US" dirty="0"/>
              <a:t>During the physical examination, </a:t>
            </a:r>
            <a:r>
              <a:rPr lang="en-US" dirty="0" smtClean="0">
                <a:solidFill>
                  <a:srgbClr val="C00000"/>
                </a:solidFill>
              </a:rPr>
              <a:t>patients’ tolerance </a:t>
            </a:r>
            <a:r>
              <a:rPr lang="en-US" dirty="0"/>
              <a:t>to exam is assessed to aid in decision making of whether they can be </a:t>
            </a:r>
            <a:r>
              <a:rPr lang="en-US" dirty="0" smtClean="0"/>
              <a:t>candidates for </a:t>
            </a:r>
            <a:r>
              <a:rPr lang="en-US" dirty="0">
                <a:solidFill>
                  <a:srgbClr val="C00000"/>
                </a:solidFill>
              </a:rPr>
              <a:t>office </a:t>
            </a:r>
            <a:r>
              <a:rPr lang="en-US" dirty="0" smtClean="0">
                <a:solidFill>
                  <a:srgbClr val="C00000"/>
                </a:solidFill>
              </a:rPr>
              <a:t>hysteroscopy.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Imaging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Transvaginal</a:t>
            </a:r>
            <a:r>
              <a:rPr lang="en-US" dirty="0" smtClean="0"/>
              <a:t> </a:t>
            </a:r>
            <a:r>
              <a:rPr lang="en-US" dirty="0"/>
              <a:t>and pelvic ultrasound, </a:t>
            </a:r>
            <a:r>
              <a:rPr lang="en-US" dirty="0" err="1"/>
              <a:t>hysterosonography</a:t>
            </a:r>
            <a:r>
              <a:rPr lang="en-US" dirty="0"/>
              <a:t>, and MRI of the </a:t>
            </a:r>
            <a:r>
              <a:rPr lang="en-US" dirty="0" smtClean="0"/>
              <a:t>pelvis </a:t>
            </a:r>
            <a:r>
              <a:rPr lang="en-US" dirty="0" err="1" smtClean="0"/>
              <a:t>Hysterosalpingography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Ultrasonography </a:t>
            </a:r>
            <a:r>
              <a:rPr lang="en-US" dirty="0"/>
              <a:t>(USG), </a:t>
            </a:r>
            <a:r>
              <a:rPr lang="en-US" b="1" i="1" dirty="0">
                <a:solidFill>
                  <a:srgbClr val="C00000"/>
                </a:solidFill>
              </a:rPr>
              <a:t>especially </a:t>
            </a:r>
            <a:r>
              <a:rPr lang="en-US" b="1" i="1" dirty="0" smtClean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TVUS), </a:t>
            </a:r>
            <a:r>
              <a:rPr lang="en-US" dirty="0"/>
              <a:t>is the </a:t>
            </a:r>
            <a:r>
              <a:rPr lang="en-US" dirty="0" smtClean="0"/>
              <a:t>routine exam </a:t>
            </a:r>
            <a:r>
              <a:rPr lang="en-US" dirty="0"/>
              <a:t>and is usually the first one </a:t>
            </a:r>
            <a:r>
              <a:rPr lang="en-US" dirty="0" err="1" smtClean="0"/>
              <a:t>performedwith</a:t>
            </a:r>
            <a:r>
              <a:rPr lang="en-US" dirty="0" smtClean="0"/>
              <a:t> good </a:t>
            </a:r>
            <a:r>
              <a:rPr lang="en-US" dirty="0"/>
              <a:t>accuracy, easy access, and low </a:t>
            </a:r>
            <a:r>
              <a:rPr lang="en-US" dirty="0" smtClean="0"/>
              <a:t>cost,</a:t>
            </a:r>
          </a:p>
          <a:p>
            <a:r>
              <a:rPr lang="en-US" dirty="0" smtClean="0"/>
              <a:t>Limitation: in </a:t>
            </a:r>
            <a:r>
              <a:rPr lang="en-US" dirty="0"/>
              <a:t>the presence of a </a:t>
            </a:r>
            <a:r>
              <a:rPr lang="en-US" b="1" i="1" dirty="0">
                <a:solidFill>
                  <a:srgbClr val="C00000"/>
                </a:solidFill>
              </a:rPr>
              <a:t>large uterus </a:t>
            </a:r>
            <a:r>
              <a:rPr lang="en-US" dirty="0"/>
              <a:t>or </a:t>
            </a:r>
            <a:r>
              <a:rPr lang="en-US" b="1" i="1" dirty="0">
                <a:solidFill>
                  <a:srgbClr val="C00000"/>
                </a:solidFill>
              </a:rPr>
              <a:t>multiple nodules</a:t>
            </a:r>
            <a:r>
              <a:rPr lang="en-US" dirty="0"/>
              <a:t>, as </a:t>
            </a:r>
            <a:r>
              <a:rPr lang="en-US" dirty="0" smtClean="0"/>
              <a:t>posterior acoustic </a:t>
            </a:r>
            <a:r>
              <a:rPr lang="en-US" dirty="0"/>
              <a:t>shadowing makes it difficult to evaluate and count them.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in </a:t>
            </a:r>
            <a:r>
              <a:rPr lang="en-US" dirty="0" smtClean="0"/>
              <a:t>the evaluation </a:t>
            </a:r>
            <a:r>
              <a:rPr lang="en-US" dirty="0"/>
              <a:t>of the </a:t>
            </a:r>
            <a:r>
              <a:rPr lang="en-US" b="1" i="1" dirty="0"/>
              <a:t>intramural component of the </a:t>
            </a:r>
            <a:r>
              <a:rPr lang="en-US" b="1" i="1" dirty="0" err="1"/>
              <a:t>myoma</a:t>
            </a:r>
            <a:r>
              <a:rPr lang="en-US" b="1" i="1" dirty="0"/>
              <a:t> </a:t>
            </a:r>
            <a:r>
              <a:rPr lang="en-US" dirty="0"/>
              <a:t>and the </a:t>
            </a:r>
            <a:r>
              <a:rPr lang="en-US" b="1" i="1" dirty="0"/>
              <a:t>free </a:t>
            </a:r>
            <a:r>
              <a:rPr lang="en-US" b="1" i="1" dirty="0" err="1"/>
              <a:t>myometrial</a:t>
            </a:r>
            <a:r>
              <a:rPr lang="en-US" b="1" i="1" dirty="0"/>
              <a:t> mantle </a:t>
            </a:r>
            <a:r>
              <a:rPr lang="en-US" b="1" i="1" dirty="0" smtClean="0"/>
              <a:t>up to </a:t>
            </a:r>
            <a:r>
              <a:rPr lang="en-US" b="1" i="1" dirty="0"/>
              <a:t>the serosa</a:t>
            </a:r>
            <a:r>
              <a:rPr lang="en-US" dirty="0"/>
              <a:t>, but it is </a:t>
            </a:r>
            <a:r>
              <a:rPr lang="en-US" dirty="0" smtClean="0"/>
              <a:t>operator-dependent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11" y="1633816"/>
            <a:ext cx="4333875" cy="5103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486" y="1754841"/>
            <a:ext cx="4686300" cy="4854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0612" y="166319"/>
            <a:ext cx="10273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Hysterosonography</a:t>
            </a:r>
            <a:r>
              <a:rPr lang="en-US" b="1" i="1" dirty="0" smtClean="0">
                <a:solidFill>
                  <a:srgbClr val="C00000"/>
                </a:solidFill>
              </a:rPr>
              <a:t> and HYCOS</a:t>
            </a:r>
            <a:r>
              <a:rPr lang="en-US" dirty="0" smtClean="0"/>
              <a:t>, </a:t>
            </a:r>
            <a:r>
              <a:rPr lang="en-US" dirty="0"/>
              <a:t>an ultrasound procedure performed with the uterus distended with saline solution for greater contrast and detailing of the uterine cavity, is </a:t>
            </a:r>
            <a:r>
              <a:rPr lang="en-US" b="1" i="1" dirty="0">
                <a:solidFill>
                  <a:srgbClr val="C00000"/>
                </a:solidFill>
              </a:rPr>
              <a:t>more accurate than TVUS </a:t>
            </a:r>
            <a:r>
              <a:rPr lang="en-US" dirty="0"/>
              <a:t>in identifying the uterine </a:t>
            </a:r>
            <a:r>
              <a:rPr lang="en-US" dirty="0" smtClean="0"/>
              <a:t>cavity.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MRI?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(MRI) of the pelvis </a:t>
            </a:r>
            <a:r>
              <a:rPr lang="en-US" dirty="0" smtClean="0"/>
              <a:t>is</a:t>
            </a:r>
            <a:r>
              <a:rPr lang="en-US" b="1" dirty="0" smtClean="0"/>
              <a:t> </a:t>
            </a:r>
            <a:r>
              <a:rPr lang="en-US" b="1" dirty="0"/>
              <a:t>indicated </a:t>
            </a:r>
            <a:r>
              <a:rPr lang="en-US" dirty="0"/>
              <a:t>in uteri with a </a:t>
            </a:r>
            <a:r>
              <a:rPr lang="en-US" dirty="0" smtClean="0">
                <a:solidFill>
                  <a:srgbClr val="C00000"/>
                </a:solidFill>
              </a:rPr>
              <a:t>volume greater </a:t>
            </a:r>
            <a:r>
              <a:rPr lang="en-US" dirty="0"/>
              <a:t>than </a:t>
            </a:r>
            <a:r>
              <a:rPr lang="en-US" dirty="0">
                <a:solidFill>
                  <a:srgbClr val="C00000"/>
                </a:solidFill>
              </a:rPr>
              <a:t>375 cm3 </a:t>
            </a:r>
            <a:r>
              <a:rPr lang="en-US" dirty="0"/>
              <a:t>or with </a:t>
            </a:r>
            <a:r>
              <a:rPr lang="en-US" dirty="0">
                <a:solidFill>
                  <a:srgbClr val="C00000"/>
                </a:solidFill>
              </a:rPr>
              <a:t>more than four </a:t>
            </a:r>
            <a:r>
              <a:rPr lang="en-US" dirty="0" smtClean="0">
                <a:solidFill>
                  <a:srgbClr val="C00000"/>
                </a:solidFill>
              </a:rPr>
              <a:t>fibroids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With </a:t>
            </a:r>
            <a:r>
              <a:rPr lang="en-US" dirty="0"/>
              <a:t>excellent definition </a:t>
            </a:r>
            <a:r>
              <a:rPr lang="en-US" dirty="0" smtClean="0"/>
              <a:t>regarding </a:t>
            </a:r>
            <a:r>
              <a:rPr lang="en-US" dirty="0"/>
              <a:t>the </a:t>
            </a:r>
            <a:r>
              <a:rPr lang="en-US" b="1" i="1" dirty="0"/>
              <a:t>number</a:t>
            </a:r>
            <a:r>
              <a:rPr lang="en-US" dirty="0"/>
              <a:t>, </a:t>
            </a:r>
            <a:r>
              <a:rPr lang="en-US" b="1" i="1" dirty="0"/>
              <a:t>location</a:t>
            </a:r>
            <a:r>
              <a:rPr lang="en-US" dirty="0"/>
              <a:t>, </a:t>
            </a:r>
            <a:r>
              <a:rPr lang="en-US" b="1" i="1" dirty="0"/>
              <a:t>size</a:t>
            </a:r>
            <a:r>
              <a:rPr lang="en-US" dirty="0"/>
              <a:t> of nodules, and </a:t>
            </a:r>
            <a:r>
              <a:rPr lang="en-US" b="1" i="1" dirty="0"/>
              <a:t>proximity to other </a:t>
            </a:r>
            <a:r>
              <a:rPr lang="en-US" b="1" i="1" dirty="0" err="1"/>
              <a:t>myomas</a:t>
            </a:r>
            <a:r>
              <a:rPr lang="en-US" dirty="0"/>
              <a:t>, it is </a:t>
            </a:r>
            <a:r>
              <a:rPr lang="en-US" dirty="0" smtClean="0"/>
              <a:t>used to </a:t>
            </a:r>
            <a:r>
              <a:rPr lang="en-US" dirty="0"/>
              <a:t>diagnose </a:t>
            </a:r>
            <a:r>
              <a:rPr lang="en-US" dirty="0" err="1">
                <a:solidFill>
                  <a:srgbClr val="C00000"/>
                </a:solidFill>
              </a:rPr>
              <a:t>adenomyosis</a:t>
            </a:r>
            <a:r>
              <a:rPr lang="en-US" dirty="0"/>
              <a:t> and </a:t>
            </a:r>
            <a:r>
              <a:rPr lang="en-US" dirty="0" err="1">
                <a:solidFill>
                  <a:srgbClr val="C00000"/>
                </a:solidFill>
              </a:rPr>
              <a:t>adenomyoma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/>
              <a:t>rule out non-fibroids and </a:t>
            </a:r>
            <a:r>
              <a:rPr lang="en-US" b="1" dirty="0"/>
              <a:t>sarcomas</a:t>
            </a:r>
            <a:r>
              <a:rPr lang="en-US" dirty="0"/>
              <a:t>, and </a:t>
            </a:r>
            <a:r>
              <a:rPr lang="en-US" dirty="0" smtClean="0"/>
              <a:t>to measure </a:t>
            </a:r>
            <a:r>
              <a:rPr lang="en-US" dirty="0"/>
              <a:t>the </a:t>
            </a:r>
            <a:r>
              <a:rPr lang="en-US" dirty="0" err="1"/>
              <a:t>myometrial</a:t>
            </a:r>
            <a:r>
              <a:rPr lang="en-US" dirty="0"/>
              <a:t> mantle.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myometrial</a:t>
            </a:r>
            <a:r>
              <a:rPr lang="en-US" dirty="0"/>
              <a:t> mantle refers to the distance </a:t>
            </a:r>
            <a:r>
              <a:rPr lang="en-US" dirty="0" smtClean="0"/>
              <a:t>between the </a:t>
            </a:r>
            <a:r>
              <a:rPr lang="en-US" dirty="0"/>
              <a:t>deepest portion of the </a:t>
            </a:r>
            <a:r>
              <a:rPr lang="en-US" dirty="0" err="1"/>
              <a:t>myoma</a:t>
            </a:r>
            <a:r>
              <a:rPr lang="en-US" dirty="0"/>
              <a:t> in the myometrium and the </a:t>
            </a:r>
            <a:r>
              <a:rPr lang="en-US" dirty="0" smtClean="0"/>
              <a:t>serosa.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8" y="268941"/>
            <a:ext cx="10757646" cy="62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2333</Words>
  <Application>Microsoft Office PowerPoint</Application>
  <PresentationFormat>Widescreen</PresentationFormat>
  <Paragraphs>143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HYSTEROSCOPIC MYOMECTOMY</vt:lpstr>
      <vt:lpstr>Indication:</vt:lpstr>
      <vt:lpstr>PowerPoint Presentation</vt:lpstr>
      <vt:lpstr>Preoperative Assessment</vt:lpstr>
      <vt:lpstr>Physical examination</vt:lpstr>
      <vt:lpstr>Imaging </vt:lpstr>
      <vt:lpstr>PowerPoint Presentation</vt:lpstr>
      <vt:lpstr>MRI?</vt:lpstr>
      <vt:lpstr>PowerPoint Presentation</vt:lpstr>
      <vt:lpstr>Classification </vt:lpstr>
      <vt:lpstr>PowerPoint Presentation</vt:lpstr>
      <vt:lpstr>How to evaluate each parameter of the Lasmar classification: </vt:lpstr>
      <vt:lpstr>Consideration:</vt:lpstr>
      <vt:lpstr>PowerPoint Presentation</vt:lpstr>
      <vt:lpstr>Using of resectoscope</vt:lpstr>
      <vt:lpstr>PowerPoint Presentation</vt:lpstr>
      <vt:lpstr>Slicing Technique</vt:lpstr>
      <vt:lpstr>PowerPoint Presentation</vt:lpstr>
      <vt:lpstr>Morcellator Technique (Hysteroscopic Mechanical Tissue Removal)</vt:lpstr>
      <vt:lpstr>PowerPoint Presentation</vt:lpstr>
      <vt:lpstr>Laser technique</vt:lpstr>
      <vt:lpstr>PowerPoint Presentation</vt:lpstr>
      <vt:lpstr>Radiofrequency Ablation Technique</vt:lpstr>
      <vt:lpstr>Mazzon’s technique micircle loop, with mono or bipolar energy, until reaching the intramural portion of the myoma. Upon reaching the pseudocapsule, the loop is changed to a more rigid one, which is not energized (cold loop), so that the myoma is mechanically mobilized until its enucleation. Then, a loop with energy returns to fragment and remove the myoma.</vt:lpstr>
      <vt:lpstr>PowerPoint Presentation</vt:lpstr>
      <vt:lpstr>Complications of Hysteroscopic Myomectomy</vt:lpstr>
      <vt:lpstr>PowerPoint Presentation</vt:lpstr>
      <vt:lpstr>PowerPoint Presentation</vt:lpstr>
      <vt:lpstr>Decreased the risk od Uterine Perforation </vt:lpstr>
      <vt:lpstr>Uterine bleeding</vt:lpstr>
      <vt:lpstr>Fluid Overload</vt:lpstr>
      <vt:lpstr>PowerPoint Presentation</vt:lpstr>
      <vt:lpstr>Other complications</vt:lpstr>
      <vt:lpstr>Late complications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HYSTEROSCOPIC MYOMECTOMY</dc:title>
  <dc:creator>ELLI</dc:creator>
  <cp:lastModifiedBy>ELLI</cp:lastModifiedBy>
  <cp:revision>35</cp:revision>
  <dcterms:created xsi:type="dcterms:W3CDTF">2024-02-01T16:58:28Z</dcterms:created>
  <dcterms:modified xsi:type="dcterms:W3CDTF">2024-02-03T18:11:40Z</dcterms:modified>
</cp:coreProperties>
</file>